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notesMasterIdLst>
    <p:notesMasterId r:id="rId13"/>
  </p:notesMasterIdLst>
  <p:sldSz cx="14630400" cy="8229600"/>
  <p:notesSz cx="8229600" cy="14630400"/>
  <p:embeddedFontLst>
    <p:embeddedFont>
      <p:font typeface="Libre Baskerville"/>
      <p:regular r:id="rId18"/>
    </p:embeddedFont>
    <p:embeddedFont>
      <p:font typeface="Libre Baskerville"/>
      <p:regular r:id="rId19"/>
    </p:embeddedFont>
    <p:embeddedFont>
      <p:font typeface="Libre Baskerville"/>
      <p:regular r:id="rId20"/>
    </p:embeddedFont>
    <p:embeddedFont>
      <p:font typeface="Libre Baskerville"/>
      <p:regular r:id="rId21"/>
    </p:embeddedFont>
    <p:embeddedFont>
      <p:font typeface="DM Sans"/>
      <p:regular r:id="rId22"/>
    </p:embeddedFont>
    <p:embeddedFont>
      <p:font typeface="DM Sans"/>
      <p:regular r:id="rId23"/>
    </p:embeddedFont>
    <p:embeddedFont>
      <p:font typeface="DM Sans"/>
      <p:regular r:id="rId24"/>
    </p:embeddedFont>
    <p:embeddedFont>
      <p:font typeface="DM Sans"/>
      <p:regular r:id="rId25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8" Type="http://schemas.openxmlformats.org/officeDocument/2006/relationships/font" Target="fonts/font1.fntdata"/><Relationship Id="rId19" Type="http://schemas.openxmlformats.org/officeDocument/2006/relationships/font" Target="fonts/font2.fntdata"/><Relationship Id="rId20" Type="http://schemas.openxmlformats.org/officeDocument/2006/relationships/font" Target="fonts/font3.fntdata"/><Relationship Id="rId21" Type="http://schemas.openxmlformats.org/officeDocument/2006/relationships/font" Target="fonts/font4.fntdata"/><Relationship Id="rId22" Type="http://schemas.openxmlformats.org/officeDocument/2006/relationships/font" Target="fonts/font5.fntdata"/><Relationship Id="rId23" Type="http://schemas.openxmlformats.org/officeDocument/2006/relationships/font" Target="fonts/font6.fntdata"/><Relationship Id="rId24" Type="http://schemas.openxmlformats.org/officeDocument/2006/relationships/font" Target="fonts/font7.fntdata"/><Relationship Id="rId25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0-1.png"/><Relationship Id="rId2" Type="http://schemas.openxmlformats.org/officeDocument/2006/relationships/image" Target="../media/image-1010-2.png"/><Relationship Id="rId4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1-1.png"/><Relationship Id="rId2" Type="http://schemas.openxmlformats.org/officeDocument/2006/relationships/image" Target="../media/image-1011-2.png"/><Relationship Id="rId4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2-1.png"/><Relationship Id="rId2" Type="http://schemas.openxmlformats.org/officeDocument/2006/relationships/image" Target="../media/image-1012-2.png"/><Relationship Id="rId4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2" Type="http://schemas.openxmlformats.org/officeDocument/2006/relationships/image" Target="../media/image-1002-2.png"/><Relationship Id="rId4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2" Type="http://schemas.openxmlformats.org/officeDocument/2006/relationships/image" Target="../media/image-1003-2.png"/><Relationship Id="rId4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2" Type="http://schemas.openxmlformats.org/officeDocument/2006/relationships/image" Target="../media/image-1004-2.png"/><Relationship Id="rId4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2" Type="http://schemas.openxmlformats.org/officeDocument/2006/relationships/image" Target="../media/image-1005-2.png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2" Type="http://schemas.openxmlformats.org/officeDocument/2006/relationships/image" Target="../media/image-1006-2.png"/><Relationship Id="rId4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2" Type="http://schemas.openxmlformats.org/officeDocument/2006/relationships/image" Target="../media/image-1007-2.png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2" Type="http://schemas.openxmlformats.org/officeDocument/2006/relationships/image" Target="../media/image-1008-2.png"/><Relationship Id="rId4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2" Type="http://schemas.openxmlformats.org/officeDocument/2006/relationships/image" Target="../media/image-1009-2.png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image" Target="../media/image-1-2.png"/><Relationship Id="rId3" Type="http://schemas.openxmlformats.org/officeDocument/2006/relationships/image" Target="../media/image-1-3.png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1.xml"/><Relationship Id="rId3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hyperlink" Target="tel: 73452215569" TargetMode="External"/><Relationship Id="rId2" Type="http://schemas.openxmlformats.org/officeDocument/2006/relationships/hyperlink" Target="mailto:info@oilgasec.ru" TargetMode="External"/><Relationship Id="rId3" Type="http://schemas.openxmlformats.org/officeDocument/2006/relationships/hyperlink" Target="mailto:makovskaya_ts@oilgasec.ru" TargetMode="External"/><Relationship Id="rId4" Type="http://schemas.openxmlformats.org/officeDocument/2006/relationships/hyperlink" Target="mailto:g.chaplinskaya@oilgasec.ru" TargetMode="External"/><Relationship Id="rId5" Type="http://schemas.openxmlformats.org/officeDocument/2006/relationships/hyperlink" Target="mailto:a.biletskaya@oilgasec.ru" TargetMode="External"/><Relationship Id="rId6" Type="http://schemas.openxmlformats.org/officeDocument/2006/relationships/hyperlink" Target="mailto:makovskaya_ts@oilgasec.ru" TargetMode="External"/><Relationship Id="rId7" Type="http://schemas.openxmlformats.org/officeDocument/2006/relationships/hyperlink" Target="http://www.oilgasec.ru" TargetMode="External"/><Relationship Id="rId8" Type="http://schemas.openxmlformats.org/officeDocument/2006/relationships/image" Target="../media/image-11-1.png"/><Relationship Id="rId9" Type="http://schemas.openxmlformats.org/officeDocument/2006/relationships/slideLayout" Target="../slideLayouts/slideLayout12.xml"/><Relationship Id="rId10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image" Target="../media/image-2-2.png"/><Relationship Id="rId3" Type="http://schemas.openxmlformats.org/officeDocument/2006/relationships/image" Target="../media/image-2-3.png"/><Relationship Id="rId4" Type="http://schemas.openxmlformats.org/officeDocument/2006/relationships/image" Target="../media/image-2-4.png"/><Relationship Id="rId5" Type="http://schemas.openxmlformats.org/officeDocument/2006/relationships/image" Target="../media/image-2-5.svg"/><Relationship Id="rId6" Type="http://schemas.openxmlformats.org/officeDocument/2006/relationships/image" Target="../media/image-2-6.png"/><Relationship Id="rId7" Type="http://schemas.openxmlformats.org/officeDocument/2006/relationships/image" Target="../media/image-2-7.svg"/><Relationship Id="rId8" Type="http://schemas.openxmlformats.org/officeDocument/2006/relationships/image" Target="../media/image-2-8.png"/><Relationship Id="rId9" Type="http://schemas.openxmlformats.org/officeDocument/2006/relationships/image" Target="../media/image-2-9.svg"/><Relationship Id="rId10" Type="http://schemas.openxmlformats.org/officeDocument/2006/relationships/image" Target="../media/image-2-10.png"/><Relationship Id="rId11" Type="http://schemas.openxmlformats.org/officeDocument/2006/relationships/image" Target="../media/image-2-11.svg"/><Relationship Id="rId12" Type="http://schemas.openxmlformats.org/officeDocument/2006/relationships/slideLayout" Target="../slideLayouts/slideLayout3.xml"/><Relationship Id="rId1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image" Target="../media/image-5-3.svg"/><Relationship Id="rId4" Type="http://schemas.openxmlformats.org/officeDocument/2006/relationships/image" Target="../media/image-5-4.png"/><Relationship Id="rId5" Type="http://schemas.openxmlformats.org/officeDocument/2006/relationships/image" Target="../media/image-5-5.svg"/><Relationship Id="rId6" Type="http://schemas.openxmlformats.org/officeDocument/2006/relationships/image" Target="../media/image-5-6.png"/><Relationship Id="rId7" Type="http://schemas.openxmlformats.org/officeDocument/2006/relationships/image" Target="../media/image-5-7.png"/><Relationship Id="rId8" Type="http://schemas.openxmlformats.org/officeDocument/2006/relationships/image" Target="../media/image-5-8.svg"/><Relationship Id="rId9" Type="http://schemas.openxmlformats.org/officeDocument/2006/relationships/slideLayout" Target="../slideLayouts/slideLayout6.xml"/><Relationship Id="rId10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svg"/><Relationship Id="rId3" Type="http://schemas.openxmlformats.org/officeDocument/2006/relationships/image" Target="../media/image-7-3.png"/><Relationship Id="rId4" Type="http://schemas.openxmlformats.org/officeDocument/2006/relationships/image" Target="../media/image-7-4.svg"/><Relationship Id="rId5" Type="http://schemas.openxmlformats.org/officeDocument/2006/relationships/image" Target="../media/image-7-5.png"/><Relationship Id="rId6" Type="http://schemas.openxmlformats.org/officeDocument/2006/relationships/image" Target="../media/image-7-6.svg"/><Relationship Id="rId7" Type="http://schemas.openxmlformats.org/officeDocument/2006/relationships/image" Target="../media/image-7-7.png"/><Relationship Id="rId8" Type="http://schemas.openxmlformats.org/officeDocument/2006/relationships/image" Target="../media/image-7-8.svg"/><Relationship Id="rId9" Type="http://schemas.openxmlformats.org/officeDocument/2006/relationships/image" Target="../media/image-7-9.png"/><Relationship Id="rId10" Type="http://schemas.openxmlformats.org/officeDocument/2006/relationships/image" Target="../media/image-7-10.svg"/><Relationship Id="rId11" Type="http://schemas.openxmlformats.org/officeDocument/2006/relationships/image" Target="../media/image-7-11.png"/><Relationship Id="rId12" Type="http://schemas.openxmlformats.org/officeDocument/2006/relationships/slideLayout" Target="../slideLayouts/slideLayout8.xml"/><Relationship Id="rId1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9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image" Target="../media/image-9-3.png"/><Relationship Id="rId4" Type="http://schemas.openxmlformats.org/officeDocument/2006/relationships/image" Target="../media/image-9-4.png"/><Relationship Id="rId5" Type="http://schemas.openxmlformats.org/officeDocument/2006/relationships/image" Target="../media/image-9-5.png"/><Relationship Id="rId6" Type="http://schemas.openxmlformats.org/officeDocument/2006/relationships/image" Target="../media/image-9-6.png"/><Relationship Id="rId7" Type="http://schemas.openxmlformats.org/officeDocument/2006/relationships/image" Target="../media/image-9-7.png"/><Relationship Id="rId8" Type="http://schemas.openxmlformats.org/officeDocument/2006/relationships/slideLayout" Target="../slideLayouts/slideLayout10.xml"/><Relationship Id="rId9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71605" y="649605"/>
            <a:ext cx="7773591" cy="14775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800"/>
              </a:lnSpc>
              <a:buNone/>
            </a:pPr>
            <a:r>
              <a:rPr lang="en-US" sz="465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Искусственный интеллект в нефтегазовом секторе</a:t>
            </a:r>
            <a:endParaRPr lang="en-US" sz="4650" dirty="0"/>
          </a:p>
        </p:txBody>
      </p:sp>
      <p:sp>
        <p:nvSpPr>
          <p:cNvPr id="4" name="Text 1"/>
          <p:cNvSpPr/>
          <p:nvPr/>
        </p:nvSpPr>
        <p:spPr>
          <a:xfrm>
            <a:off x="6171605" y="2384108"/>
            <a:ext cx="7773591" cy="10279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Развивайте ключевые компетенции и внедряйте передовые технологии ИИ для оптимизации процессов и принятия стратегических решений в вашей компании.</a:t>
            </a:r>
            <a:endParaRPr lang="en-US" sz="1650" dirty="0"/>
          </a:p>
        </p:txBody>
      </p:sp>
      <p:sp>
        <p:nvSpPr>
          <p:cNvPr id="5" name="Shape 2"/>
          <p:cNvSpPr/>
          <p:nvPr/>
        </p:nvSpPr>
        <p:spPr>
          <a:xfrm>
            <a:off x="6171605" y="3604736"/>
            <a:ext cx="7773591" cy="1497330"/>
          </a:xfrm>
          <a:prstGeom prst="roundRect">
            <a:avLst>
              <a:gd name="adj" fmla="val 4805"/>
            </a:avLst>
          </a:prstGeom>
          <a:solidFill>
            <a:srgbClr val="FFFDFA"/>
          </a:solidFill>
          <a:ln w="22860">
            <a:solidFill>
              <a:srgbClr val="DDD3BA"/>
            </a:solidFill>
            <a:prstDash val="solid"/>
          </a:ln>
        </p:spPr>
      </p:sp>
      <p:sp>
        <p:nvSpPr>
          <p:cNvPr id="6" name="Shape 3"/>
          <p:cNvSpPr/>
          <p:nvPr/>
        </p:nvSpPr>
        <p:spPr>
          <a:xfrm>
            <a:off x="6194465" y="3627596"/>
            <a:ext cx="685205" cy="1451610"/>
          </a:xfrm>
          <a:prstGeom prst="roundRect">
            <a:avLst>
              <a:gd name="adj" fmla="val 6497"/>
            </a:avLst>
          </a:prstGeom>
          <a:solidFill>
            <a:srgbClr val="F7EDD4"/>
          </a:solidFill>
          <a:ln/>
        </p:spPr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4729" y="4224814"/>
            <a:ext cx="256937" cy="256937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7050881" y="3798808"/>
            <a:ext cx="3298627" cy="3211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Базовый курс: Основы ИИ</a:t>
            </a:r>
            <a:endParaRPr lang="en-US" sz="2000" dirty="0"/>
          </a:p>
        </p:txBody>
      </p:sp>
      <p:sp>
        <p:nvSpPr>
          <p:cNvPr id="9" name="Text 5"/>
          <p:cNvSpPr/>
          <p:nvPr/>
        </p:nvSpPr>
        <p:spPr>
          <a:xfrm>
            <a:off x="7050881" y="4222671"/>
            <a:ext cx="6700242" cy="6853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b="1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Длительность:</a:t>
            </a:r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1 день. Фундаментальные концепции, генеративные нейросети и их общие применения.</a:t>
            </a:r>
            <a:endParaRPr lang="en-US" sz="1650" dirty="0"/>
          </a:p>
        </p:txBody>
      </p:sp>
      <p:sp>
        <p:nvSpPr>
          <p:cNvPr id="10" name="Shape 6"/>
          <p:cNvSpPr/>
          <p:nvPr/>
        </p:nvSpPr>
        <p:spPr>
          <a:xfrm>
            <a:off x="6171605" y="5273278"/>
            <a:ext cx="7773591" cy="1839992"/>
          </a:xfrm>
          <a:prstGeom prst="roundRect">
            <a:avLst>
              <a:gd name="adj" fmla="val 3910"/>
            </a:avLst>
          </a:prstGeom>
          <a:solidFill>
            <a:srgbClr val="FFFDFA"/>
          </a:solidFill>
          <a:ln w="22860">
            <a:solidFill>
              <a:srgbClr val="DDD3BA"/>
            </a:solidFill>
            <a:prstDash val="solid"/>
          </a:ln>
        </p:spPr>
      </p:sp>
      <p:sp>
        <p:nvSpPr>
          <p:cNvPr id="11" name="Shape 7"/>
          <p:cNvSpPr/>
          <p:nvPr/>
        </p:nvSpPr>
        <p:spPr>
          <a:xfrm>
            <a:off x="6194465" y="5296138"/>
            <a:ext cx="685205" cy="1794272"/>
          </a:xfrm>
          <a:prstGeom prst="roundRect">
            <a:avLst>
              <a:gd name="adj" fmla="val 6497"/>
            </a:avLst>
          </a:prstGeom>
          <a:solidFill>
            <a:srgbClr val="F7EDD4"/>
          </a:solidFill>
          <a:ln/>
        </p:spPr>
      </p:sp>
      <p:pic>
        <p:nvPicPr>
          <p:cNvPr id="12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4729" y="6064687"/>
            <a:ext cx="256937" cy="256937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7050881" y="5467350"/>
            <a:ext cx="4456152" cy="3211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Продвинутый курс: ИИ в нефтегазе</a:t>
            </a:r>
            <a:endParaRPr lang="en-US" sz="2000" dirty="0"/>
          </a:p>
        </p:txBody>
      </p:sp>
      <p:sp>
        <p:nvSpPr>
          <p:cNvPr id="14" name="Text 9"/>
          <p:cNvSpPr/>
          <p:nvPr/>
        </p:nvSpPr>
        <p:spPr>
          <a:xfrm>
            <a:off x="7050881" y="5891213"/>
            <a:ext cx="6700242" cy="10279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650" b="1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Длительность:</a:t>
            </a:r>
            <a:pPr algn="l" indent="0" marL="0">
              <a:lnSpc>
                <a:spcPts val="2650"/>
              </a:lnSpc>
              <a:buNone/>
            </a:pPr>
            <a:r>
              <a:rPr lang="en-US" sz="16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2 дня. Специализированные решения: предиктивная аналитика, оптимизация добычи, анализ геоданных, автоматизация.</a:t>
            </a:r>
            <a:endParaRPr lang="en-US" sz="1650" dirty="0"/>
          </a:p>
        </p:txBody>
      </p:sp>
      <p:sp>
        <p:nvSpPr>
          <p:cNvPr id="15" name="Text 10"/>
          <p:cNvSpPr/>
          <p:nvPr/>
        </p:nvSpPr>
        <p:spPr>
          <a:xfrm>
            <a:off x="6171605" y="7305913"/>
            <a:ext cx="7773591" cy="2740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3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Программы разработаны ЧОУ ДПО "Нефтегазовый Образовательный Центр".</a:t>
            </a:r>
            <a:endParaRPr lang="en-US" sz="13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49354" y="377666"/>
            <a:ext cx="7449622" cy="4292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350"/>
              </a:lnSpc>
              <a:buNone/>
            </a:pPr>
            <a:r>
              <a:rPr lang="en-US" sz="27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Инвестиция в цифровое будущее компании</a:t>
            </a:r>
            <a:endParaRPr lang="en-US" sz="2700" dirty="0"/>
          </a:p>
        </p:txBody>
      </p:sp>
      <p:sp>
        <p:nvSpPr>
          <p:cNvPr id="3" name="Text 1"/>
          <p:cNvSpPr/>
          <p:nvPr/>
        </p:nvSpPr>
        <p:spPr>
          <a:xfrm>
            <a:off x="549354" y="861774"/>
            <a:ext cx="3586401" cy="2145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35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Выберите оптимальный формат обучения</a:t>
            </a:r>
            <a:endParaRPr lang="en-US" sz="1350" dirty="0"/>
          </a:p>
        </p:txBody>
      </p:sp>
      <p:sp>
        <p:nvSpPr>
          <p:cNvPr id="4" name="Shape 2"/>
          <p:cNvSpPr/>
          <p:nvPr/>
        </p:nvSpPr>
        <p:spPr>
          <a:xfrm>
            <a:off x="549354" y="1436727"/>
            <a:ext cx="6598325" cy="2342078"/>
          </a:xfrm>
          <a:prstGeom prst="roundRect">
            <a:avLst>
              <a:gd name="adj" fmla="val 2463"/>
            </a:avLst>
          </a:prstGeom>
          <a:solidFill>
            <a:srgbClr val="B88E23"/>
          </a:solidFill>
          <a:ln w="7620">
            <a:solidFill>
              <a:srgbClr val="9E7409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694253" y="1581626"/>
            <a:ext cx="2060377" cy="2651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📘</a:t>
            </a:r>
            <a:pPr algn="l" indent="0" marL="0">
              <a:lnSpc>
                <a:spcPts val="20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 Базовый курс</a:t>
            </a:r>
            <a:endParaRPr lang="en-US" sz="1600" dirty="0"/>
          </a:p>
        </p:txBody>
      </p:sp>
      <p:sp>
        <p:nvSpPr>
          <p:cNvPr id="6" name="Text 4"/>
          <p:cNvSpPr/>
          <p:nvPr/>
        </p:nvSpPr>
        <p:spPr>
          <a:xfrm>
            <a:off x="694253" y="1984058"/>
            <a:ext cx="6308527" cy="2197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050" b="1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1 день (8 а.ч.)</a:t>
            </a:r>
            <a:endParaRPr lang="en-US" sz="1050" dirty="0"/>
          </a:p>
        </p:txBody>
      </p:sp>
      <p:sp>
        <p:nvSpPr>
          <p:cNvPr id="7" name="Text 5"/>
          <p:cNvSpPr/>
          <p:nvPr/>
        </p:nvSpPr>
        <p:spPr>
          <a:xfrm>
            <a:off x="694253" y="2327434"/>
            <a:ext cx="6308527" cy="2197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До 10 человек</a:t>
            </a:r>
            <a:endParaRPr lang="en-US" sz="1050" dirty="0"/>
          </a:p>
        </p:txBody>
      </p:sp>
      <p:sp>
        <p:nvSpPr>
          <p:cNvPr id="8" name="Text 6"/>
          <p:cNvSpPr/>
          <p:nvPr/>
        </p:nvSpPr>
        <p:spPr>
          <a:xfrm>
            <a:off x="694253" y="2684502"/>
            <a:ext cx="4738807" cy="5923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650"/>
              </a:lnSpc>
              <a:buNone/>
            </a:pPr>
            <a:r>
              <a:rPr lang="en-US" sz="3700" dirty="0">
                <a:solidFill>
                  <a:srgbClr val="00000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150 000 ₽</a:t>
            </a:r>
            <a:endParaRPr lang="en-US" sz="3700" dirty="0"/>
          </a:p>
        </p:txBody>
      </p:sp>
      <p:sp>
        <p:nvSpPr>
          <p:cNvPr id="9" name="Text 7"/>
          <p:cNvSpPr/>
          <p:nvPr/>
        </p:nvSpPr>
        <p:spPr>
          <a:xfrm>
            <a:off x="694253" y="3414117"/>
            <a:ext cx="6308527" cy="2197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Для всех сотрудников компании</a:t>
            </a:r>
            <a:endParaRPr lang="en-US" sz="1050" dirty="0"/>
          </a:p>
        </p:txBody>
      </p:sp>
      <p:sp>
        <p:nvSpPr>
          <p:cNvPr id="10" name="Text 8"/>
          <p:cNvSpPr/>
          <p:nvPr/>
        </p:nvSpPr>
        <p:spPr>
          <a:xfrm>
            <a:off x="549354" y="3933230"/>
            <a:ext cx="1716881" cy="2145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35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Включает:</a:t>
            </a:r>
            <a:endParaRPr lang="en-US" sz="1350" dirty="0"/>
          </a:p>
        </p:txBody>
      </p:sp>
      <p:sp>
        <p:nvSpPr>
          <p:cNvPr id="11" name="Text 9"/>
          <p:cNvSpPr/>
          <p:nvPr/>
        </p:nvSpPr>
        <p:spPr>
          <a:xfrm>
            <a:off x="549354" y="4285059"/>
            <a:ext cx="6598325" cy="2197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700"/>
              </a:lnSpc>
              <a:buSzPct val="100000"/>
              <a:buChar char="•"/>
            </a:pPr>
            <a:r>
              <a:rPr lang="en-US" sz="10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Основы работы с ИИ</a:t>
            </a:r>
            <a:endParaRPr lang="en-US" sz="1050" dirty="0"/>
          </a:p>
        </p:txBody>
      </p:sp>
      <p:sp>
        <p:nvSpPr>
          <p:cNvPr id="12" name="Text 10"/>
          <p:cNvSpPr/>
          <p:nvPr/>
        </p:nvSpPr>
        <p:spPr>
          <a:xfrm>
            <a:off x="549354" y="4552831"/>
            <a:ext cx="6598325" cy="2197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700"/>
              </a:lnSpc>
              <a:buSzPct val="100000"/>
              <a:buChar char="•"/>
            </a:pPr>
            <a:r>
              <a:rPr lang="en-US" sz="10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9+ платформ и инструментов</a:t>
            </a:r>
            <a:endParaRPr lang="en-US" sz="1050" dirty="0"/>
          </a:p>
        </p:txBody>
      </p:sp>
      <p:sp>
        <p:nvSpPr>
          <p:cNvPr id="13" name="Text 11"/>
          <p:cNvSpPr/>
          <p:nvPr/>
        </p:nvSpPr>
        <p:spPr>
          <a:xfrm>
            <a:off x="549354" y="4820603"/>
            <a:ext cx="6598325" cy="2197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700"/>
              </a:lnSpc>
              <a:buSzPct val="100000"/>
              <a:buChar char="•"/>
            </a:pPr>
            <a:r>
              <a:rPr lang="en-US" sz="10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Практика на реальных задачах</a:t>
            </a:r>
            <a:endParaRPr lang="en-US" sz="1050" dirty="0"/>
          </a:p>
        </p:txBody>
      </p:sp>
      <p:sp>
        <p:nvSpPr>
          <p:cNvPr id="14" name="Text 12"/>
          <p:cNvSpPr/>
          <p:nvPr/>
        </p:nvSpPr>
        <p:spPr>
          <a:xfrm>
            <a:off x="549354" y="5088374"/>
            <a:ext cx="6598325" cy="2197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700"/>
              </a:lnSpc>
              <a:buSzPct val="100000"/>
              <a:buChar char="•"/>
            </a:pPr>
            <a:r>
              <a:rPr lang="en-US" sz="10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Сертификаты участников</a:t>
            </a:r>
            <a:endParaRPr lang="en-US" sz="1050" dirty="0"/>
          </a:p>
        </p:txBody>
      </p:sp>
      <p:sp>
        <p:nvSpPr>
          <p:cNvPr id="15" name="Shape 13"/>
          <p:cNvSpPr/>
          <p:nvPr/>
        </p:nvSpPr>
        <p:spPr>
          <a:xfrm>
            <a:off x="7490341" y="1436727"/>
            <a:ext cx="6598325" cy="2342078"/>
          </a:xfrm>
          <a:prstGeom prst="roundRect">
            <a:avLst>
              <a:gd name="adj" fmla="val 2463"/>
            </a:avLst>
          </a:prstGeom>
          <a:solidFill>
            <a:srgbClr val="B88E23"/>
          </a:solidFill>
          <a:ln w="7620">
            <a:solidFill>
              <a:srgbClr val="9E7409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7635240" y="1581626"/>
            <a:ext cx="2194917" cy="2651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📗</a:t>
            </a:r>
            <a:pPr algn="l" indent="0" marL="0">
              <a:lnSpc>
                <a:spcPts val="20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 Продвинутый курс</a:t>
            </a:r>
            <a:endParaRPr lang="en-US" sz="1600" dirty="0"/>
          </a:p>
        </p:txBody>
      </p:sp>
      <p:sp>
        <p:nvSpPr>
          <p:cNvPr id="17" name="Text 15"/>
          <p:cNvSpPr/>
          <p:nvPr/>
        </p:nvSpPr>
        <p:spPr>
          <a:xfrm>
            <a:off x="7635240" y="1984058"/>
            <a:ext cx="6308527" cy="2197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050" b="1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2 дня (16 а.ч.)</a:t>
            </a:r>
            <a:endParaRPr lang="en-US" sz="1050" dirty="0"/>
          </a:p>
        </p:txBody>
      </p:sp>
      <p:sp>
        <p:nvSpPr>
          <p:cNvPr id="18" name="Text 16"/>
          <p:cNvSpPr/>
          <p:nvPr/>
        </p:nvSpPr>
        <p:spPr>
          <a:xfrm>
            <a:off x="7635240" y="2327434"/>
            <a:ext cx="6308527" cy="2197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До 10 человек</a:t>
            </a:r>
            <a:endParaRPr lang="en-US" sz="1050" dirty="0"/>
          </a:p>
        </p:txBody>
      </p:sp>
      <p:sp>
        <p:nvSpPr>
          <p:cNvPr id="19" name="Text 17"/>
          <p:cNvSpPr/>
          <p:nvPr/>
        </p:nvSpPr>
        <p:spPr>
          <a:xfrm>
            <a:off x="7635240" y="2684502"/>
            <a:ext cx="4738807" cy="5923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650"/>
              </a:lnSpc>
              <a:buNone/>
            </a:pPr>
            <a:r>
              <a:rPr lang="en-US" sz="3700" dirty="0">
                <a:solidFill>
                  <a:srgbClr val="00000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350 000 ₽</a:t>
            </a:r>
            <a:endParaRPr lang="en-US" sz="3700" dirty="0"/>
          </a:p>
        </p:txBody>
      </p:sp>
      <p:sp>
        <p:nvSpPr>
          <p:cNvPr id="20" name="Text 18"/>
          <p:cNvSpPr/>
          <p:nvPr/>
        </p:nvSpPr>
        <p:spPr>
          <a:xfrm>
            <a:off x="7635240" y="3414117"/>
            <a:ext cx="6308527" cy="2197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Для специалистов и руководителей</a:t>
            </a:r>
            <a:endParaRPr lang="en-US" sz="1050" dirty="0"/>
          </a:p>
        </p:txBody>
      </p:sp>
      <p:sp>
        <p:nvSpPr>
          <p:cNvPr id="21" name="Text 19"/>
          <p:cNvSpPr/>
          <p:nvPr/>
        </p:nvSpPr>
        <p:spPr>
          <a:xfrm>
            <a:off x="7490341" y="3933230"/>
            <a:ext cx="1716881" cy="2145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35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Дополнительно:</a:t>
            </a:r>
            <a:endParaRPr lang="en-US" sz="1350" dirty="0"/>
          </a:p>
        </p:txBody>
      </p:sp>
      <p:sp>
        <p:nvSpPr>
          <p:cNvPr id="22" name="Text 20"/>
          <p:cNvSpPr/>
          <p:nvPr/>
        </p:nvSpPr>
        <p:spPr>
          <a:xfrm>
            <a:off x="7490341" y="4285059"/>
            <a:ext cx="6598325" cy="2197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700"/>
              </a:lnSpc>
              <a:buSzPct val="100000"/>
              <a:buChar char="•"/>
            </a:pPr>
            <a:r>
              <a:rPr lang="en-US" sz="10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Стратегия внедрения ИИ</a:t>
            </a:r>
            <a:endParaRPr lang="en-US" sz="1050" dirty="0"/>
          </a:p>
        </p:txBody>
      </p:sp>
      <p:sp>
        <p:nvSpPr>
          <p:cNvPr id="23" name="Text 21"/>
          <p:cNvSpPr/>
          <p:nvPr/>
        </p:nvSpPr>
        <p:spPr>
          <a:xfrm>
            <a:off x="7490341" y="4552831"/>
            <a:ext cx="6598325" cy="2197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700"/>
              </a:lnSpc>
              <a:buSzPct val="100000"/>
              <a:buChar char="•"/>
            </a:pPr>
            <a:r>
              <a:rPr lang="en-US" sz="10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RAG-системы и автоматизация</a:t>
            </a:r>
            <a:endParaRPr lang="en-US" sz="1050" dirty="0"/>
          </a:p>
        </p:txBody>
      </p:sp>
      <p:sp>
        <p:nvSpPr>
          <p:cNvPr id="24" name="Text 22"/>
          <p:cNvSpPr/>
          <p:nvPr/>
        </p:nvSpPr>
        <p:spPr>
          <a:xfrm>
            <a:off x="7490341" y="4820603"/>
            <a:ext cx="6598325" cy="2197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700"/>
              </a:lnSpc>
              <a:buSzPct val="100000"/>
              <a:buChar char="•"/>
            </a:pPr>
            <a:r>
              <a:rPr lang="en-US" sz="10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Кейсы из нефтегазового сектора</a:t>
            </a:r>
            <a:endParaRPr lang="en-US" sz="1050" dirty="0"/>
          </a:p>
        </p:txBody>
      </p:sp>
      <p:sp>
        <p:nvSpPr>
          <p:cNvPr id="25" name="Text 23"/>
          <p:cNvSpPr/>
          <p:nvPr/>
        </p:nvSpPr>
        <p:spPr>
          <a:xfrm>
            <a:off x="7490341" y="5088374"/>
            <a:ext cx="6598325" cy="2197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700"/>
              </a:lnSpc>
              <a:buSzPct val="100000"/>
              <a:buChar char="•"/>
            </a:pPr>
            <a:r>
              <a:rPr lang="en-US" sz="10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Постподдержка 30 дней</a:t>
            </a:r>
            <a:endParaRPr lang="en-US" sz="1050" dirty="0"/>
          </a:p>
        </p:txBody>
      </p:sp>
      <p:sp>
        <p:nvSpPr>
          <p:cNvPr id="26" name="Shape 24"/>
          <p:cNvSpPr/>
          <p:nvPr/>
        </p:nvSpPr>
        <p:spPr>
          <a:xfrm>
            <a:off x="549354" y="5579199"/>
            <a:ext cx="13531691" cy="24765"/>
          </a:xfrm>
          <a:prstGeom prst="rect">
            <a:avLst/>
          </a:prstGeom>
          <a:solidFill>
            <a:srgbClr val="454240">
              <a:alpha val="50000"/>
            </a:srgbClr>
          </a:solidFill>
          <a:ln/>
        </p:spPr>
      </p:sp>
      <p:sp>
        <p:nvSpPr>
          <p:cNvPr id="27" name="Text 25"/>
          <p:cNvSpPr/>
          <p:nvPr/>
        </p:nvSpPr>
        <p:spPr>
          <a:xfrm>
            <a:off x="549354" y="5809893"/>
            <a:ext cx="2107763" cy="2145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350" dirty="0">
                <a:solidFill>
                  <a:srgbClr val="B88E23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Преимущества обучения</a:t>
            </a:r>
            <a:endParaRPr lang="en-US" sz="1350" dirty="0"/>
          </a:p>
        </p:txBody>
      </p:sp>
      <p:sp>
        <p:nvSpPr>
          <p:cNvPr id="28" name="Shape 26"/>
          <p:cNvSpPr/>
          <p:nvPr/>
        </p:nvSpPr>
        <p:spPr>
          <a:xfrm>
            <a:off x="549354" y="6230422"/>
            <a:ext cx="308967" cy="308967"/>
          </a:xfrm>
          <a:prstGeom prst="roundRect">
            <a:avLst>
              <a:gd name="adj" fmla="val 18672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</p:sp>
      <p:sp>
        <p:nvSpPr>
          <p:cNvPr id="29" name="Text 27"/>
          <p:cNvSpPr/>
          <p:nvPr/>
        </p:nvSpPr>
        <p:spPr>
          <a:xfrm>
            <a:off x="995601" y="6277570"/>
            <a:ext cx="4534138" cy="2145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3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Практический опыт на реальных отраслевых задачах</a:t>
            </a:r>
            <a:endParaRPr lang="en-US" sz="1350" dirty="0"/>
          </a:p>
        </p:txBody>
      </p:sp>
      <p:sp>
        <p:nvSpPr>
          <p:cNvPr id="30" name="Shape 28"/>
          <p:cNvSpPr/>
          <p:nvPr/>
        </p:nvSpPr>
        <p:spPr>
          <a:xfrm>
            <a:off x="7401044" y="6230422"/>
            <a:ext cx="308967" cy="308967"/>
          </a:xfrm>
          <a:prstGeom prst="roundRect">
            <a:avLst>
              <a:gd name="adj" fmla="val 18672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</p:sp>
      <p:sp>
        <p:nvSpPr>
          <p:cNvPr id="31" name="Text 29"/>
          <p:cNvSpPr/>
          <p:nvPr/>
        </p:nvSpPr>
        <p:spPr>
          <a:xfrm>
            <a:off x="7847290" y="6277570"/>
            <a:ext cx="3951446" cy="2145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3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Работа с 10+ современными ИИ-платформами</a:t>
            </a:r>
            <a:endParaRPr lang="en-US" sz="1350" dirty="0"/>
          </a:p>
        </p:txBody>
      </p:sp>
      <p:sp>
        <p:nvSpPr>
          <p:cNvPr id="32" name="Shape 30"/>
          <p:cNvSpPr/>
          <p:nvPr/>
        </p:nvSpPr>
        <p:spPr>
          <a:xfrm>
            <a:off x="549354" y="6814066"/>
            <a:ext cx="308967" cy="308967"/>
          </a:xfrm>
          <a:prstGeom prst="roundRect">
            <a:avLst>
              <a:gd name="adj" fmla="val 18672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</p:sp>
      <p:sp>
        <p:nvSpPr>
          <p:cNvPr id="33" name="Text 31"/>
          <p:cNvSpPr/>
          <p:nvPr/>
        </p:nvSpPr>
        <p:spPr>
          <a:xfrm>
            <a:off x="995601" y="6861215"/>
            <a:ext cx="4520684" cy="2145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3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Методические материалы и сертификаты участников</a:t>
            </a:r>
            <a:endParaRPr lang="en-US" sz="1350" dirty="0"/>
          </a:p>
        </p:txBody>
      </p:sp>
      <p:sp>
        <p:nvSpPr>
          <p:cNvPr id="34" name="Shape 32"/>
          <p:cNvSpPr/>
          <p:nvPr/>
        </p:nvSpPr>
        <p:spPr>
          <a:xfrm>
            <a:off x="7401044" y="6814066"/>
            <a:ext cx="308967" cy="308967"/>
          </a:xfrm>
          <a:prstGeom prst="roundRect">
            <a:avLst>
              <a:gd name="adj" fmla="val 18672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</p:sp>
      <p:sp>
        <p:nvSpPr>
          <p:cNvPr id="35" name="Text 33"/>
          <p:cNvSpPr/>
          <p:nvPr/>
        </p:nvSpPr>
        <p:spPr>
          <a:xfrm>
            <a:off x="7847290" y="6861215"/>
            <a:ext cx="4697016" cy="2145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3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Техническая поддержка в течение 30 дней после курса</a:t>
            </a:r>
            <a:endParaRPr lang="en-US" sz="1350" dirty="0"/>
          </a:p>
        </p:txBody>
      </p:sp>
      <p:sp>
        <p:nvSpPr>
          <p:cNvPr id="36" name="Shape 34"/>
          <p:cNvSpPr/>
          <p:nvPr/>
        </p:nvSpPr>
        <p:spPr>
          <a:xfrm>
            <a:off x="549354" y="7277457"/>
            <a:ext cx="13531691" cy="583525"/>
          </a:xfrm>
          <a:prstGeom prst="roundRect">
            <a:avLst>
              <a:gd name="adj" fmla="val 9887"/>
            </a:avLst>
          </a:prstGeom>
          <a:solidFill>
            <a:srgbClr val="F3E4BF"/>
          </a:solidFill>
          <a:ln/>
        </p:spPr>
      </p:sp>
      <p:pic>
        <p:nvPicPr>
          <p:cNvPr id="37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6633" y="7481292"/>
            <a:ext cx="171688" cy="137279"/>
          </a:xfrm>
          <a:prstGeom prst="rect">
            <a:avLst/>
          </a:prstGeom>
        </p:spPr>
      </p:pic>
      <p:sp>
        <p:nvSpPr>
          <p:cNvPr id="38" name="Text 35"/>
          <p:cNvSpPr/>
          <p:nvPr/>
        </p:nvSpPr>
        <p:spPr>
          <a:xfrm>
            <a:off x="995601" y="7449026"/>
            <a:ext cx="12948166" cy="2197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050" b="1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Готовы начать цифровую трансформацию?</a:t>
            </a:r>
            <a:pPr algn="l" indent="0" marL="0">
              <a:lnSpc>
                <a:spcPts val="1700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Свяжитесь с нами для обсуждения деталей и выбора оптимального формата обучения для вашей команды.</a:t>
            </a:r>
            <a:endParaRPr lang="en-US" sz="10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19852" y="814626"/>
            <a:ext cx="6108859" cy="2812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Г. Тюмень ул. Пермякова д. 1 офис 617, 619, 620, 623</a:t>
            </a:r>
            <a:endParaRPr lang="en-US" sz="1750" dirty="0"/>
          </a:p>
        </p:txBody>
      </p:sp>
      <p:sp>
        <p:nvSpPr>
          <p:cNvPr id="3" name="Text 1"/>
          <p:cNvSpPr/>
          <p:nvPr/>
        </p:nvSpPr>
        <p:spPr>
          <a:xfrm>
            <a:off x="719852" y="1167765"/>
            <a:ext cx="2787610" cy="2812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Бизнес Центр «Нобель»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719852" y="1520904"/>
            <a:ext cx="2249686" cy="2812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Телефон: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19852" y="1982033"/>
            <a:ext cx="6375797" cy="2880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u="sng" dirty="0">
                <a:solidFill>
                  <a:srgbClr val="AB8421"/>
                </a:solidFill>
                <a:latin typeface="DM Sans" pitchFamily="34" charset="0"/>
                <a:ea typeface="DM Sans" pitchFamily="34" charset="-122"/>
                <a:cs typeface="DM Sans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+7 (3452) 21-55-69</a:t>
            </a:r>
            <a:endParaRPr lang="en-US" sz="1400" dirty="0"/>
          </a:p>
        </p:txBody>
      </p:sp>
      <p:sp>
        <p:nvSpPr>
          <p:cNvPr id="6" name="Text 4"/>
          <p:cNvSpPr/>
          <p:nvPr/>
        </p:nvSpPr>
        <p:spPr>
          <a:xfrm>
            <a:off x="719852" y="2449949"/>
            <a:ext cx="3638193" cy="2812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Эл. почта по общим вопросам: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19852" y="2911078"/>
            <a:ext cx="6375797" cy="2880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u="sng" dirty="0">
                <a:solidFill>
                  <a:srgbClr val="AB8421"/>
                </a:solidFill>
                <a:latin typeface="DM Sans" pitchFamily="34" charset="0"/>
                <a:ea typeface="DM Sans" pitchFamily="34" charset="-122"/>
                <a:cs typeface="DM Sans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info@oilgasec.ru</a:t>
            </a:r>
            <a:endParaRPr lang="en-US" sz="1400" dirty="0"/>
          </a:p>
        </p:txBody>
      </p:sp>
      <p:sp>
        <p:nvSpPr>
          <p:cNvPr id="8" name="Text 6"/>
          <p:cNvSpPr/>
          <p:nvPr/>
        </p:nvSpPr>
        <p:spPr>
          <a:xfrm>
            <a:off x="719852" y="3378994"/>
            <a:ext cx="4874776" cy="2812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Эл. почта учебно-методического отдела:</a:t>
            </a: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719852" y="3840123"/>
            <a:ext cx="6375797" cy="8640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Маковская Т.С. – </a:t>
            </a:r>
            <a:pPr algn="l" indent="0" marL="0">
              <a:lnSpc>
                <a:spcPts val="2250"/>
              </a:lnSpc>
              <a:buNone/>
            </a:pPr>
            <a:r>
              <a:rPr lang="en-US" sz="1400" u="sng" dirty="0">
                <a:solidFill>
                  <a:srgbClr val="AB8421"/>
                </a:solidFill>
                <a:latin typeface="DM Sans" pitchFamily="34" charset="0"/>
                <a:ea typeface="DM Sans" pitchFamily="34" charset="-122"/>
                <a:cs typeface="DM Sans" pitchFamily="34" charset="-120"/>
                <a:hlinkClick r:id="rId3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makovskaya_ts@oilgasec.ru</a:t>
            </a:r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Чаплинская Г. А. – </a:t>
            </a:r>
            <a:pPr algn="l" indent="0" marL="0">
              <a:lnSpc>
                <a:spcPts val="2250"/>
              </a:lnSpc>
              <a:buNone/>
            </a:pPr>
            <a:r>
              <a:rPr lang="en-US" sz="1400" u="sng" dirty="0">
                <a:solidFill>
                  <a:srgbClr val="AB8421"/>
                </a:solidFill>
                <a:latin typeface="DM Sans" pitchFamily="34" charset="0"/>
                <a:ea typeface="DM Sans" pitchFamily="34" charset="-122"/>
                <a:cs typeface="DM Sans" pitchFamily="34" charset="-120"/>
                <a:hlinkClick r:id="rId4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g.chaplinskaya@oilgasec.ru</a:t>
            </a:r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Билецкая А.А. – </a:t>
            </a:r>
            <a:pPr algn="l" indent="0" marL="0">
              <a:lnSpc>
                <a:spcPts val="2250"/>
              </a:lnSpc>
              <a:buNone/>
            </a:pPr>
            <a:r>
              <a:rPr lang="en-US" sz="1400" u="sng" dirty="0">
                <a:solidFill>
                  <a:srgbClr val="AB8421"/>
                </a:solidFill>
                <a:latin typeface="DM Sans" pitchFamily="34" charset="0"/>
                <a:ea typeface="DM Sans" pitchFamily="34" charset="-122"/>
                <a:cs typeface="DM Sans" pitchFamily="34" charset="-120"/>
                <a:hlinkClick r:id="rId5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a.biletskaya@oilgasec.ru</a:t>
            </a:r>
            <a:endParaRPr lang="en-US" sz="1400" dirty="0"/>
          </a:p>
        </p:txBody>
      </p:sp>
      <p:sp>
        <p:nvSpPr>
          <p:cNvPr id="10" name="Text 8"/>
          <p:cNvSpPr/>
          <p:nvPr/>
        </p:nvSpPr>
        <p:spPr>
          <a:xfrm>
            <a:off x="719852" y="4884063"/>
            <a:ext cx="2249686" cy="2812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Учредитель</a:t>
            </a:r>
            <a:endParaRPr lang="en-US" sz="1750" dirty="0"/>
          </a:p>
        </p:txBody>
      </p:sp>
      <p:sp>
        <p:nvSpPr>
          <p:cNvPr id="11" name="Text 9"/>
          <p:cNvSpPr/>
          <p:nvPr/>
        </p:nvSpPr>
        <p:spPr>
          <a:xfrm>
            <a:off x="719852" y="5345192"/>
            <a:ext cx="6375797" cy="2880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b="1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Маковский Юрий Степанович</a:t>
            </a:r>
            <a:endParaRPr lang="en-US" sz="1400" dirty="0"/>
          </a:p>
        </p:txBody>
      </p:sp>
      <p:sp>
        <p:nvSpPr>
          <p:cNvPr id="12" name="Text 10"/>
          <p:cNvSpPr/>
          <p:nvPr/>
        </p:nvSpPr>
        <p:spPr>
          <a:xfrm>
            <a:off x="719852" y="5795129"/>
            <a:ext cx="6375797" cy="2880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u="sng" dirty="0">
                <a:solidFill>
                  <a:srgbClr val="AB8421"/>
                </a:solidFill>
                <a:latin typeface="DM Sans" pitchFamily="34" charset="0"/>
                <a:ea typeface="DM Sans" pitchFamily="34" charset="-122"/>
                <a:cs typeface="DM Sans" pitchFamily="34" charset="-120"/>
                <a:hlinkClick r:id="rId6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makovskiy_ys@mail.ru</a:t>
            </a:r>
            <a:endParaRPr lang="en-US" sz="1400" dirty="0"/>
          </a:p>
        </p:txBody>
      </p:sp>
      <p:sp>
        <p:nvSpPr>
          <p:cNvPr id="13" name="Text 11"/>
          <p:cNvSpPr/>
          <p:nvPr/>
        </p:nvSpPr>
        <p:spPr>
          <a:xfrm>
            <a:off x="719852" y="6245066"/>
            <a:ext cx="6375797" cy="2880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b="1" dirty="0">
                <a:solidFill>
                  <a:srgbClr val="B88E23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+7 922 25 77 693</a:t>
            </a:r>
            <a:endParaRPr lang="en-US" sz="1400" dirty="0"/>
          </a:p>
        </p:txBody>
      </p:sp>
      <p:sp>
        <p:nvSpPr>
          <p:cNvPr id="14" name="Text 12"/>
          <p:cNvSpPr/>
          <p:nvPr/>
        </p:nvSpPr>
        <p:spPr>
          <a:xfrm>
            <a:off x="719852" y="6695003"/>
            <a:ext cx="6375797" cy="2880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b="1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Сайт: </a:t>
            </a:r>
            <a:pPr algn="l" indent="0" marL="0">
              <a:lnSpc>
                <a:spcPts val="2250"/>
              </a:lnSpc>
              <a:buNone/>
            </a:pPr>
            <a:r>
              <a:rPr lang="en-US" sz="1400" b="1" u="sng" dirty="0">
                <a:solidFill>
                  <a:srgbClr val="AB8421"/>
                </a:solidFill>
                <a:latin typeface="DM Sans" pitchFamily="34" charset="0"/>
                <a:ea typeface="DM Sans" pitchFamily="34" charset="-122"/>
                <a:cs typeface="DM Sans" pitchFamily="34" charset="-120"/>
                <a:hlinkClick r:id="rId7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www.oilgasec.ru</a:t>
            </a:r>
            <a:endParaRPr lang="en-US" sz="1400" dirty="0"/>
          </a:p>
        </p:txBody>
      </p:sp>
      <p:sp>
        <p:nvSpPr>
          <p:cNvPr id="15" name="Text 13"/>
          <p:cNvSpPr/>
          <p:nvPr/>
        </p:nvSpPr>
        <p:spPr>
          <a:xfrm>
            <a:off x="719852" y="7144941"/>
            <a:ext cx="6375797" cy="2880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endParaRPr lang="en-US" sz="1400" dirty="0"/>
          </a:p>
        </p:txBody>
      </p:sp>
      <p:pic>
        <p:nvPicPr>
          <p:cNvPr id="16" name="Image 0" descr="preencoded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42371" y="1604129"/>
            <a:ext cx="5512713" cy="502122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FA">
              <a:alpha val="85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538758" y="538043"/>
            <a:ext cx="5382697" cy="4210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300"/>
              </a:lnSpc>
              <a:buNone/>
            </a:pPr>
            <a:r>
              <a:rPr lang="en-US" sz="2650" b="1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Маковский Юрий Степанович</a:t>
            </a:r>
            <a:endParaRPr lang="en-US" sz="2650" dirty="0"/>
          </a:p>
        </p:txBody>
      </p:sp>
      <p:sp>
        <p:nvSpPr>
          <p:cNvPr id="5" name="Text 2"/>
          <p:cNvSpPr/>
          <p:nvPr/>
        </p:nvSpPr>
        <p:spPr>
          <a:xfrm>
            <a:off x="538758" y="1012865"/>
            <a:ext cx="13099494" cy="3367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Эксперт по внедрению искусственного интеллекта в промышленности и корпоративных системах</a:t>
            </a:r>
            <a:endParaRPr lang="en-US" sz="2100" dirty="0"/>
          </a:p>
        </p:txBody>
      </p:sp>
      <p:sp>
        <p:nvSpPr>
          <p:cNvPr id="6" name="Text 3"/>
          <p:cNvSpPr/>
          <p:nvPr/>
        </p:nvSpPr>
        <p:spPr>
          <a:xfrm>
            <a:off x="538758" y="1551623"/>
            <a:ext cx="13552884" cy="2693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300" u="sng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Профессиональный профиль</a:t>
            </a:r>
            <a:endParaRPr lang="en-US" sz="1300" dirty="0"/>
          </a:p>
        </p:txBody>
      </p:sp>
      <p:sp>
        <p:nvSpPr>
          <p:cNvPr id="7" name="Text 4"/>
          <p:cNvSpPr/>
          <p:nvPr/>
        </p:nvSpPr>
        <p:spPr>
          <a:xfrm>
            <a:off x="538758" y="1972389"/>
            <a:ext cx="13552884" cy="5386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3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Директор и учредитель технологических и образовательных компаний. Более 3 лет опыта внедрения ИИ-решений для корпоративных заказчиков и государственных структур.</a:t>
            </a:r>
            <a:endParaRPr lang="en-US" sz="1300" dirty="0"/>
          </a:p>
        </p:txBody>
      </p:sp>
      <p:sp>
        <p:nvSpPr>
          <p:cNvPr id="8" name="Text 5"/>
          <p:cNvSpPr/>
          <p:nvPr/>
        </p:nvSpPr>
        <p:spPr>
          <a:xfrm>
            <a:off x="538758" y="2713077"/>
            <a:ext cx="3802499" cy="2525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55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Ключевые компетенции в области ИИ</a:t>
            </a:r>
            <a:endParaRPr lang="en-US" sz="1550" dirty="0"/>
          </a:p>
        </p:txBody>
      </p:sp>
      <p:sp>
        <p:nvSpPr>
          <p:cNvPr id="9" name="Shape 6"/>
          <p:cNvSpPr/>
          <p:nvPr/>
        </p:nvSpPr>
        <p:spPr>
          <a:xfrm>
            <a:off x="538758" y="3369707"/>
            <a:ext cx="6709053" cy="2043232"/>
          </a:xfrm>
          <a:prstGeom prst="roundRect">
            <a:avLst>
              <a:gd name="adj" fmla="val 3580"/>
            </a:avLst>
          </a:prstGeom>
          <a:solidFill>
            <a:srgbClr val="FFFDFA"/>
          </a:solidFill>
          <a:ln/>
        </p:spPr>
      </p:sp>
      <p:sp>
        <p:nvSpPr>
          <p:cNvPr id="10" name="Shape 7"/>
          <p:cNvSpPr/>
          <p:nvPr/>
        </p:nvSpPr>
        <p:spPr>
          <a:xfrm>
            <a:off x="538758" y="3354467"/>
            <a:ext cx="6709053" cy="60960"/>
          </a:xfrm>
          <a:prstGeom prst="roundRect">
            <a:avLst>
              <a:gd name="adj" fmla="val 92816"/>
            </a:avLst>
          </a:prstGeom>
          <a:solidFill>
            <a:srgbClr val="B88E23"/>
          </a:solidFill>
          <a:ln/>
        </p:spPr>
      </p:sp>
      <p:sp>
        <p:nvSpPr>
          <p:cNvPr id="11" name="Shape 8"/>
          <p:cNvSpPr/>
          <p:nvPr/>
        </p:nvSpPr>
        <p:spPr>
          <a:xfrm>
            <a:off x="3691176" y="3167658"/>
            <a:ext cx="404098" cy="404098"/>
          </a:xfrm>
          <a:prstGeom prst="roundRect">
            <a:avLst>
              <a:gd name="adj" fmla="val 226282"/>
            </a:avLst>
          </a:prstGeom>
          <a:solidFill>
            <a:srgbClr val="B88E23"/>
          </a:solidFill>
          <a:ln/>
        </p:spPr>
      </p:sp>
      <p:pic>
        <p:nvPicPr>
          <p:cNvPr id="12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2381" y="3288863"/>
            <a:ext cx="161568" cy="161568"/>
          </a:xfrm>
          <a:prstGeom prst="rect">
            <a:avLst/>
          </a:prstGeom>
        </p:spPr>
      </p:pic>
      <p:sp>
        <p:nvSpPr>
          <p:cNvPr id="13" name="Text 9"/>
          <p:cNvSpPr/>
          <p:nvPr/>
        </p:nvSpPr>
        <p:spPr>
          <a:xfrm>
            <a:off x="688658" y="3706416"/>
            <a:ext cx="2740938" cy="2103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3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Технологии ИИ и Автоматизация</a:t>
            </a:r>
            <a:endParaRPr lang="en-US" sz="1300" dirty="0"/>
          </a:p>
        </p:txBody>
      </p:sp>
      <p:sp>
        <p:nvSpPr>
          <p:cNvPr id="14" name="Text 10"/>
          <p:cNvSpPr/>
          <p:nvPr/>
        </p:nvSpPr>
        <p:spPr>
          <a:xfrm>
            <a:off x="688658" y="3997523"/>
            <a:ext cx="6409253" cy="2153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650"/>
              </a:lnSpc>
              <a:buSzPct val="100000"/>
              <a:buChar char="•"/>
            </a:pPr>
            <a:r>
              <a:rPr lang="en-US" sz="10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Промпт-инжиниринг и тонкая настройка моделей</a:t>
            </a:r>
            <a:endParaRPr lang="en-US" sz="1050" dirty="0"/>
          </a:p>
        </p:txBody>
      </p:sp>
      <p:sp>
        <p:nvSpPr>
          <p:cNvPr id="15" name="Text 11"/>
          <p:cNvSpPr/>
          <p:nvPr/>
        </p:nvSpPr>
        <p:spPr>
          <a:xfrm>
            <a:off x="688658" y="4260056"/>
            <a:ext cx="6409253" cy="2153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650"/>
              </a:lnSpc>
              <a:buSzPct val="100000"/>
              <a:buChar char="•"/>
            </a:pPr>
            <a:r>
              <a:rPr lang="en-US" sz="10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Автоматизация бизнес-процессов (CRM, ERP, HRM)</a:t>
            </a:r>
            <a:endParaRPr lang="en-US" sz="1050" dirty="0"/>
          </a:p>
        </p:txBody>
      </p:sp>
      <p:sp>
        <p:nvSpPr>
          <p:cNvPr id="16" name="Text 12"/>
          <p:cNvSpPr/>
          <p:nvPr/>
        </p:nvSpPr>
        <p:spPr>
          <a:xfrm>
            <a:off x="688658" y="4522589"/>
            <a:ext cx="6409253" cy="2153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650"/>
              </a:lnSpc>
              <a:buSzPct val="100000"/>
              <a:buChar char="•"/>
            </a:pPr>
            <a:r>
              <a:rPr lang="en-US" sz="10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Создание чат-ботов и голосовых ассистентов</a:t>
            </a:r>
            <a:endParaRPr lang="en-US" sz="1050" dirty="0"/>
          </a:p>
        </p:txBody>
      </p:sp>
      <p:sp>
        <p:nvSpPr>
          <p:cNvPr id="17" name="Shape 13"/>
          <p:cNvSpPr/>
          <p:nvPr/>
        </p:nvSpPr>
        <p:spPr>
          <a:xfrm>
            <a:off x="7382470" y="3369707"/>
            <a:ext cx="6709172" cy="2043232"/>
          </a:xfrm>
          <a:prstGeom prst="roundRect">
            <a:avLst>
              <a:gd name="adj" fmla="val 3580"/>
            </a:avLst>
          </a:prstGeom>
          <a:solidFill>
            <a:srgbClr val="FFFDFA"/>
          </a:solidFill>
          <a:ln/>
        </p:spPr>
      </p:sp>
      <p:sp>
        <p:nvSpPr>
          <p:cNvPr id="18" name="Shape 14"/>
          <p:cNvSpPr/>
          <p:nvPr/>
        </p:nvSpPr>
        <p:spPr>
          <a:xfrm>
            <a:off x="7382470" y="3354467"/>
            <a:ext cx="6709172" cy="60960"/>
          </a:xfrm>
          <a:prstGeom prst="roundRect">
            <a:avLst>
              <a:gd name="adj" fmla="val 92816"/>
            </a:avLst>
          </a:prstGeom>
          <a:solidFill>
            <a:srgbClr val="B88E23"/>
          </a:solidFill>
          <a:ln/>
        </p:spPr>
      </p:sp>
      <p:sp>
        <p:nvSpPr>
          <p:cNvPr id="19" name="Shape 15"/>
          <p:cNvSpPr/>
          <p:nvPr/>
        </p:nvSpPr>
        <p:spPr>
          <a:xfrm>
            <a:off x="10535007" y="3167658"/>
            <a:ext cx="404098" cy="404098"/>
          </a:xfrm>
          <a:prstGeom prst="roundRect">
            <a:avLst>
              <a:gd name="adj" fmla="val 226282"/>
            </a:avLst>
          </a:prstGeom>
          <a:solidFill>
            <a:srgbClr val="B88E23"/>
          </a:solidFill>
          <a:ln/>
        </p:spPr>
      </p:sp>
      <p:pic>
        <p:nvPicPr>
          <p:cNvPr id="20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6213" y="3288863"/>
            <a:ext cx="161568" cy="161568"/>
          </a:xfrm>
          <a:prstGeom prst="rect">
            <a:avLst/>
          </a:prstGeom>
        </p:spPr>
      </p:pic>
      <p:sp>
        <p:nvSpPr>
          <p:cNvPr id="21" name="Text 16"/>
          <p:cNvSpPr/>
          <p:nvPr/>
        </p:nvSpPr>
        <p:spPr>
          <a:xfrm>
            <a:off x="7532370" y="3706416"/>
            <a:ext cx="4366974" cy="2103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3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Практическое применение и Отраслевая экспертиза</a:t>
            </a:r>
            <a:endParaRPr lang="en-US" sz="1300" dirty="0"/>
          </a:p>
        </p:txBody>
      </p:sp>
      <p:sp>
        <p:nvSpPr>
          <p:cNvPr id="22" name="Text 17"/>
          <p:cNvSpPr/>
          <p:nvPr/>
        </p:nvSpPr>
        <p:spPr>
          <a:xfrm>
            <a:off x="7532370" y="3997523"/>
            <a:ext cx="6409373" cy="2153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650"/>
              </a:lnSpc>
              <a:buSzPct val="100000"/>
              <a:buChar char="•"/>
            </a:pPr>
            <a:r>
              <a:rPr lang="en-US" sz="10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Предиктивная аналитика и прогнозирование в промышленности</a:t>
            </a:r>
            <a:endParaRPr lang="en-US" sz="1050" dirty="0"/>
          </a:p>
        </p:txBody>
      </p:sp>
      <p:sp>
        <p:nvSpPr>
          <p:cNvPr id="23" name="Text 18"/>
          <p:cNvSpPr/>
          <p:nvPr/>
        </p:nvSpPr>
        <p:spPr>
          <a:xfrm>
            <a:off x="7532370" y="4260056"/>
            <a:ext cx="6409373" cy="2153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650"/>
              </a:lnSpc>
              <a:buSzPct val="100000"/>
              <a:buChar char="•"/>
            </a:pPr>
            <a:r>
              <a:rPr lang="en-US" sz="10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Интеллектуальный анализ технической документации</a:t>
            </a:r>
            <a:endParaRPr lang="en-US" sz="1050" dirty="0"/>
          </a:p>
        </p:txBody>
      </p:sp>
      <p:sp>
        <p:nvSpPr>
          <p:cNvPr id="24" name="Text 19"/>
          <p:cNvSpPr/>
          <p:nvPr/>
        </p:nvSpPr>
        <p:spPr>
          <a:xfrm>
            <a:off x="7532370" y="4522589"/>
            <a:ext cx="6409373" cy="2153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650"/>
              </a:lnSpc>
              <a:buSzPct val="100000"/>
              <a:buChar char="•"/>
            </a:pPr>
            <a:r>
              <a:rPr lang="en-US" sz="10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ИИ-решения для малого, среднего и крупного бизнеса</a:t>
            </a:r>
            <a:endParaRPr lang="en-US" sz="1050" dirty="0"/>
          </a:p>
        </p:txBody>
      </p:sp>
      <p:sp>
        <p:nvSpPr>
          <p:cNvPr id="25" name="Text 20"/>
          <p:cNvSpPr/>
          <p:nvPr/>
        </p:nvSpPr>
        <p:spPr>
          <a:xfrm>
            <a:off x="7532370" y="4785122"/>
            <a:ext cx="6409373" cy="2153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650"/>
              </a:lnSpc>
              <a:buSzPct val="100000"/>
              <a:buChar char="•"/>
            </a:pPr>
            <a:r>
              <a:rPr lang="en-US" sz="10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ИИ в нефтегазовой промышленности (анализ геоданных, оптимизация бурения)</a:t>
            </a:r>
            <a:endParaRPr lang="en-US" sz="1050" dirty="0"/>
          </a:p>
        </p:txBody>
      </p:sp>
      <p:sp>
        <p:nvSpPr>
          <p:cNvPr id="26" name="Text 21"/>
          <p:cNvSpPr/>
          <p:nvPr/>
        </p:nvSpPr>
        <p:spPr>
          <a:xfrm>
            <a:off x="7532370" y="5047655"/>
            <a:ext cx="6409373" cy="2153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650"/>
              </a:lnSpc>
              <a:buSzPct val="100000"/>
              <a:buChar char="•"/>
            </a:pPr>
            <a:r>
              <a:rPr lang="en-US" sz="10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EdTech: адаптивные обучающие системы</a:t>
            </a:r>
            <a:endParaRPr lang="en-US" sz="1050" dirty="0"/>
          </a:p>
        </p:txBody>
      </p:sp>
      <p:sp>
        <p:nvSpPr>
          <p:cNvPr id="27" name="Text 22"/>
          <p:cNvSpPr/>
          <p:nvPr/>
        </p:nvSpPr>
        <p:spPr>
          <a:xfrm>
            <a:off x="538758" y="5564386"/>
            <a:ext cx="13552884" cy="4307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0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Реализованные ИИ-проекты</a:t>
            </a:r>
            <a:endParaRPr lang="en-US" sz="1050" dirty="0"/>
          </a:p>
        </p:txBody>
      </p:sp>
      <p:pic>
        <p:nvPicPr>
          <p:cNvPr id="28" name="Image 3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9240" y="6150709"/>
            <a:ext cx="202049" cy="202049"/>
          </a:xfrm>
          <a:prstGeom prst="rect">
            <a:avLst/>
          </a:prstGeom>
        </p:spPr>
      </p:pic>
      <p:sp>
        <p:nvSpPr>
          <p:cNvPr id="29" name="Text 23"/>
          <p:cNvSpPr/>
          <p:nvPr/>
        </p:nvSpPr>
        <p:spPr>
          <a:xfrm>
            <a:off x="976432" y="6146602"/>
            <a:ext cx="3534489" cy="2103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3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АО «Оренбургнефть» (ПАО НК «Роснефть»)</a:t>
            </a:r>
            <a:endParaRPr lang="en-US" sz="1300" dirty="0"/>
          </a:p>
        </p:txBody>
      </p:sp>
      <p:sp>
        <p:nvSpPr>
          <p:cNvPr id="30" name="Text 24"/>
          <p:cNvSpPr/>
          <p:nvPr/>
        </p:nvSpPr>
        <p:spPr>
          <a:xfrm>
            <a:off x="976432" y="6437709"/>
            <a:ext cx="6254591" cy="2153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650"/>
              </a:lnSpc>
              <a:buSzPct val="100000"/>
              <a:buChar char="•"/>
            </a:pPr>
            <a:r>
              <a:rPr lang="en-US" sz="10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Обучение ИИ (250+ специалистов)</a:t>
            </a:r>
            <a:endParaRPr lang="en-US" sz="1050" dirty="0"/>
          </a:p>
        </p:txBody>
      </p:sp>
      <p:sp>
        <p:nvSpPr>
          <p:cNvPr id="31" name="Text 25"/>
          <p:cNvSpPr/>
          <p:nvPr/>
        </p:nvSpPr>
        <p:spPr>
          <a:xfrm>
            <a:off x="976432" y="6700242"/>
            <a:ext cx="6254591" cy="2153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650"/>
              </a:lnSpc>
              <a:buSzPct val="100000"/>
              <a:buChar char="•"/>
            </a:pPr>
            <a:r>
              <a:rPr lang="en-US" sz="10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RAG-система</a:t>
            </a:r>
            <a:endParaRPr lang="en-US" sz="1050" dirty="0"/>
          </a:p>
        </p:txBody>
      </p:sp>
      <p:pic>
        <p:nvPicPr>
          <p:cNvPr id="32" name="Image 4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449860" y="6150709"/>
            <a:ext cx="202049" cy="202049"/>
          </a:xfrm>
          <a:prstGeom prst="rect">
            <a:avLst/>
          </a:prstGeom>
        </p:spPr>
      </p:pic>
      <p:sp>
        <p:nvSpPr>
          <p:cNvPr id="33" name="Text 26"/>
          <p:cNvSpPr/>
          <p:nvPr/>
        </p:nvSpPr>
        <p:spPr>
          <a:xfrm>
            <a:off x="7837051" y="6146602"/>
            <a:ext cx="1683901" cy="2103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3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Ростехнадзор</a:t>
            </a:r>
            <a:endParaRPr lang="en-US" sz="1300" dirty="0"/>
          </a:p>
        </p:txBody>
      </p:sp>
      <p:sp>
        <p:nvSpPr>
          <p:cNvPr id="34" name="Text 27"/>
          <p:cNvSpPr/>
          <p:nvPr/>
        </p:nvSpPr>
        <p:spPr>
          <a:xfrm>
            <a:off x="7837051" y="6437709"/>
            <a:ext cx="6254591" cy="2153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650"/>
              </a:lnSpc>
              <a:buSzPct val="100000"/>
              <a:buChar char="•"/>
            </a:pPr>
            <a:r>
              <a:rPr lang="en-US" sz="10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Консультации по внедрению ИИ</a:t>
            </a:r>
            <a:endParaRPr lang="en-US" sz="1050" dirty="0"/>
          </a:p>
        </p:txBody>
      </p:sp>
      <p:pic>
        <p:nvPicPr>
          <p:cNvPr id="35" name="Image 5" descr="preencoded.png">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89240" y="7189053"/>
            <a:ext cx="202049" cy="202049"/>
          </a:xfrm>
          <a:prstGeom prst="rect">
            <a:avLst/>
          </a:prstGeom>
        </p:spPr>
      </p:pic>
      <p:sp>
        <p:nvSpPr>
          <p:cNvPr id="36" name="Text 28"/>
          <p:cNvSpPr/>
          <p:nvPr/>
        </p:nvSpPr>
        <p:spPr>
          <a:xfrm>
            <a:off x="976432" y="7184946"/>
            <a:ext cx="2145149" cy="2103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3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Государственная Дума РФ</a:t>
            </a:r>
            <a:endParaRPr lang="en-US" sz="1300" dirty="0"/>
          </a:p>
        </p:txBody>
      </p:sp>
      <p:sp>
        <p:nvSpPr>
          <p:cNvPr id="37" name="Text 29"/>
          <p:cNvSpPr/>
          <p:nvPr/>
        </p:nvSpPr>
        <p:spPr>
          <a:xfrm>
            <a:off x="976432" y="7476053"/>
            <a:ext cx="6254591" cy="2153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650"/>
              </a:lnSpc>
              <a:buSzPct val="100000"/>
              <a:buChar char="•"/>
            </a:pPr>
            <a:r>
              <a:rPr lang="en-US" sz="10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Экспертиза по ИИ-технологиям</a:t>
            </a:r>
            <a:endParaRPr lang="en-US" sz="1050" dirty="0"/>
          </a:p>
        </p:txBody>
      </p:sp>
      <p:pic>
        <p:nvPicPr>
          <p:cNvPr id="38" name="Image 6" descr="preencoded.png">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449860" y="7189053"/>
            <a:ext cx="202049" cy="202049"/>
          </a:xfrm>
          <a:prstGeom prst="rect">
            <a:avLst/>
          </a:prstGeom>
        </p:spPr>
      </p:pic>
      <p:sp>
        <p:nvSpPr>
          <p:cNvPr id="39" name="Text 30"/>
          <p:cNvSpPr/>
          <p:nvPr/>
        </p:nvSpPr>
        <p:spPr>
          <a:xfrm>
            <a:off x="7837051" y="7184946"/>
            <a:ext cx="1683901" cy="2103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3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ПАО «Ростелеком»</a:t>
            </a:r>
            <a:endParaRPr lang="en-US" sz="1300" dirty="0"/>
          </a:p>
        </p:txBody>
      </p:sp>
      <p:sp>
        <p:nvSpPr>
          <p:cNvPr id="40" name="Text 31"/>
          <p:cNvSpPr/>
          <p:nvPr/>
        </p:nvSpPr>
        <p:spPr>
          <a:xfrm>
            <a:off x="7837051" y="7476053"/>
            <a:ext cx="6254591" cy="2153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650"/>
              </a:lnSpc>
              <a:buSzPct val="100000"/>
              <a:buChar char="•"/>
            </a:pPr>
            <a:r>
              <a:rPr lang="en-US" sz="10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Проектирование ИИ-решений</a:t>
            </a:r>
            <a:endParaRPr lang="en-US" sz="10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031200"/>
            <a:ext cx="7556421" cy="1860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Основы работы с искусственным интеллектом (Базовый курс)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3189089"/>
            <a:ext cx="7556421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Базовый курс для специалистов нефтегазовых компаний</a:t>
            </a:r>
            <a:endParaRPr lang="en-US" sz="1950" dirty="0"/>
          </a:p>
        </p:txBody>
      </p:sp>
      <p:sp>
        <p:nvSpPr>
          <p:cNvPr id="5" name="Shape 2"/>
          <p:cNvSpPr/>
          <p:nvPr/>
        </p:nvSpPr>
        <p:spPr>
          <a:xfrm>
            <a:off x="793790" y="3809286"/>
            <a:ext cx="3679031" cy="1595318"/>
          </a:xfrm>
          <a:prstGeom prst="roundRect">
            <a:avLst>
              <a:gd name="adj" fmla="val 5225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999768" y="401526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Формат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999768" y="4444484"/>
            <a:ext cx="326707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1 день, 8 академических часов</a:t>
            </a:r>
            <a:endParaRPr lang="en-US" sz="1550" dirty="0"/>
          </a:p>
        </p:txBody>
      </p:sp>
      <p:sp>
        <p:nvSpPr>
          <p:cNvPr id="8" name="Text 5"/>
          <p:cNvSpPr/>
          <p:nvPr/>
        </p:nvSpPr>
        <p:spPr>
          <a:xfrm>
            <a:off x="999768" y="4881086"/>
            <a:ext cx="326707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3 часа теории + 5 часов практики</a:t>
            </a:r>
            <a:endParaRPr lang="en-US" sz="1550" dirty="0"/>
          </a:p>
        </p:txBody>
      </p:sp>
      <p:sp>
        <p:nvSpPr>
          <p:cNvPr id="9" name="Shape 6"/>
          <p:cNvSpPr/>
          <p:nvPr/>
        </p:nvSpPr>
        <p:spPr>
          <a:xfrm>
            <a:off x="4671179" y="3809286"/>
            <a:ext cx="3679031" cy="1595318"/>
          </a:xfrm>
          <a:prstGeom prst="roundRect">
            <a:avLst>
              <a:gd name="adj" fmla="val 5225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4877157" y="401526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Группа</a:t>
            </a:r>
            <a:endParaRPr lang="en-US" sz="1950" dirty="0"/>
          </a:p>
        </p:txBody>
      </p:sp>
      <p:sp>
        <p:nvSpPr>
          <p:cNvPr id="11" name="Text 8"/>
          <p:cNvSpPr/>
          <p:nvPr/>
        </p:nvSpPr>
        <p:spPr>
          <a:xfrm>
            <a:off x="4877157" y="4444484"/>
            <a:ext cx="326707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До 10 человек</a:t>
            </a:r>
            <a:endParaRPr lang="en-US" sz="1550" dirty="0"/>
          </a:p>
        </p:txBody>
      </p:sp>
      <p:sp>
        <p:nvSpPr>
          <p:cNvPr id="12" name="Text 9"/>
          <p:cNvSpPr/>
          <p:nvPr/>
        </p:nvSpPr>
        <p:spPr>
          <a:xfrm>
            <a:off x="4877157" y="4881086"/>
            <a:ext cx="326707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Очный формат с компьютерами</a:t>
            </a:r>
            <a:endParaRPr lang="en-US" sz="1550" dirty="0"/>
          </a:p>
        </p:txBody>
      </p:sp>
      <p:sp>
        <p:nvSpPr>
          <p:cNvPr id="13" name="Shape 10"/>
          <p:cNvSpPr/>
          <p:nvPr/>
        </p:nvSpPr>
        <p:spPr>
          <a:xfrm>
            <a:off x="793790" y="5602962"/>
            <a:ext cx="7556421" cy="1595318"/>
          </a:xfrm>
          <a:prstGeom prst="roundRect">
            <a:avLst>
              <a:gd name="adj" fmla="val 5225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999768" y="580894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Стоимость</a:t>
            </a:r>
            <a:endParaRPr lang="en-US" sz="1950" dirty="0"/>
          </a:p>
        </p:txBody>
      </p:sp>
      <p:sp>
        <p:nvSpPr>
          <p:cNvPr id="15" name="Text 12"/>
          <p:cNvSpPr/>
          <p:nvPr/>
        </p:nvSpPr>
        <p:spPr>
          <a:xfrm>
            <a:off x="999768" y="6238161"/>
            <a:ext cx="714446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150 000 ₽</a:t>
            </a:r>
            <a:endParaRPr lang="en-US" sz="1550" dirty="0"/>
          </a:p>
        </p:txBody>
      </p:sp>
      <p:sp>
        <p:nvSpPr>
          <p:cNvPr id="16" name="Text 13"/>
          <p:cNvSpPr/>
          <p:nvPr/>
        </p:nvSpPr>
        <p:spPr>
          <a:xfrm>
            <a:off x="999768" y="6674763"/>
            <a:ext cx="714446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За группу</a:t>
            </a:r>
            <a:endParaRPr lang="en-US" sz="15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31959" y="296942"/>
            <a:ext cx="4375547" cy="3375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Фундаментальные знания об ИИ</a:t>
            </a:r>
            <a:endParaRPr lang="en-US" sz="2100" dirty="0"/>
          </a:p>
        </p:txBody>
      </p:sp>
      <p:sp>
        <p:nvSpPr>
          <p:cNvPr id="3" name="Text 1"/>
          <p:cNvSpPr/>
          <p:nvPr/>
        </p:nvSpPr>
        <p:spPr>
          <a:xfrm>
            <a:off x="431959" y="677585"/>
            <a:ext cx="3039428" cy="1687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00"/>
              </a:lnSpc>
              <a:buNone/>
            </a:pPr>
            <a:r>
              <a:rPr lang="en-US" sz="105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Теоретический блок — 3 академических часа</a:t>
            </a:r>
            <a:endParaRPr lang="en-US" sz="105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1959" y="1129665"/>
            <a:ext cx="6751558" cy="6751558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7454503" y="1105376"/>
            <a:ext cx="6751558" cy="6479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0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Теоретический блок курса закладывает прочную основу для понимания современных технологий искусственного интеллекта. Участники изучат принципы работы генеративных нейросетей, их классификацию и специализацию по задачам.</a:t>
            </a:r>
            <a:endParaRPr lang="en-US" sz="1050" dirty="0"/>
          </a:p>
        </p:txBody>
      </p:sp>
      <p:sp>
        <p:nvSpPr>
          <p:cNvPr id="6" name="Text 3"/>
          <p:cNvSpPr/>
          <p:nvPr/>
        </p:nvSpPr>
        <p:spPr>
          <a:xfrm>
            <a:off x="7454503" y="1850469"/>
            <a:ext cx="6751558" cy="4319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0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Особое внимание уделяется практическим аспектам: созданию эффективных промтов, основам обучения моделей и правилам безопасной работы с ИИ-инструментами в корпоративной среде.</a:t>
            </a:r>
            <a:endParaRPr lang="en-US" sz="1050" dirty="0"/>
          </a:p>
        </p:txBody>
      </p:sp>
      <p:sp>
        <p:nvSpPr>
          <p:cNvPr id="7" name="Shape 4"/>
          <p:cNvSpPr/>
          <p:nvPr/>
        </p:nvSpPr>
        <p:spPr>
          <a:xfrm>
            <a:off x="431959" y="8124111"/>
            <a:ext cx="4516755" cy="825460"/>
          </a:xfrm>
          <a:prstGeom prst="roundRect">
            <a:avLst>
              <a:gd name="adj" fmla="val 8862"/>
            </a:avLst>
          </a:prstGeom>
          <a:solidFill>
            <a:srgbClr val="FFFDFA"/>
          </a:solidFill>
          <a:ln w="15240">
            <a:solidFill>
              <a:srgbClr val="DDD3BA"/>
            </a:solidFill>
            <a:prstDash val="solid"/>
          </a:ln>
        </p:spPr>
      </p:sp>
      <p:sp>
        <p:nvSpPr>
          <p:cNvPr id="8" name="Shape 5"/>
          <p:cNvSpPr/>
          <p:nvPr/>
        </p:nvSpPr>
        <p:spPr>
          <a:xfrm>
            <a:off x="416719" y="8124111"/>
            <a:ext cx="60960" cy="825460"/>
          </a:xfrm>
          <a:prstGeom prst="roundRect">
            <a:avLst>
              <a:gd name="adj" fmla="val 74411"/>
            </a:avLst>
          </a:prstGeom>
          <a:solidFill>
            <a:srgbClr val="B88E23"/>
          </a:solidFill>
          <a:ln/>
        </p:spPr>
      </p:sp>
      <p:sp>
        <p:nvSpPr>
          <p:cNvPr id="9" name="Text 6"/>
          <p:cNvSpPr/>
          <p:nvPr/>
        </p:nvSpPr>
        <p:spPr>
          <a:xfrm>
            <a:off x="600908" y="8247340"/>
            <a:ext cx="2309336" cy="1687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00"/>
              </a:lnSpc>
              <a:buNone/>
            </a:pPr>
            <a:r>
              <a:rPr lang="en-US" sz="10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Основы генеративных нейросетей</a:t>
            </a:r>
            <a:endParaRPr lang="en-US" sz="1050" dirty="0"/>
          </a:p>
        </p:txBody>
      </p:sp>
      <p:sp>
        <p:nvSpPr>
          <p:cNvPr id="10" name="Text 7"/>
          <p:cNvSpPr/>
          <p:nvPr/>
        </p:nvSpPr>
        <p:spPr>
          <a:xfrm>
            <a:off x="600908" y="8480822"/>
            <a:ext cx="4224576" cy="1727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8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Принципы работы современных ИИ-моделей и их возможности</a:t>
            </a:r>
            <a:endParaRPr lang="en-US" sz="850" dirty="0"/>
          </a:p>
        </p:txBody>
      </p:sp>
      <p:sp>
        <p:nvSpPr>
          <p:cNvPr id="11" name="Shape 8"/>
          <p:cNvSpPr/>
          <p:nvPr/>
        </p:nvSpPr>
        <p:spPr>
          <a:xfrm>
            <a:off x="5056703" y="8124111"/>
            <a:ext cx="4516874" cy="825460"/>
          </a:xfrm>
          <a:prstGeom prst="roundRect">
            <a:avLst>
              <a:gd name="adj" fmla="val 8862"/>
            </a:avLst>
          </a:prstGeom>
          <a:solidFill>
            <a:srgbClr val="FFFDFA"/>
          </a:solidFill>
          <a:ln w="15240">
            <a:solidFill>
              <a:srgbClr val="DDD3BA"/>
            </a:solidFill>
            <a:prstDash val="solid"/>
          </a:ln>
        </p:spPr>
      </p:sp>
      <p:sp>
        <p:nvSpPr>
          <p:cNvPr id="12" name="Shape 9"/>
          <p:cNvSpPr/>
          <p:nvPr/>
        </p:nvSpPr>
        <p:spPr>
          <a:xfrm>
            <a:off x="5041463" y="8124111"/>
            <a:ext cx="60960" cy="825460"/>
          </a:xfrm>
          <a:prstGeom prst="roundRect">
            <a:avLst>
              <a:gd name="adj" fmla="val 74411"/>
            </a:avLst>
          </a:prstGeom>
          <a:solidFill>
            <a:srgbClr val="B88E23"/>
          </a:solidFill>
          <a:ln/>
        </p:spPr>
      </p:sp>
      <p:sp>
        <p:nvSpPr>
          <p:cNvPr id="13" name="Text 10"/>
          <p:cNvSpPr/>
          <p:nvPr/>
        </p:nvSpPr>
        <p:spPr>
          <a:xfrm>
            <a:off x="5225653" y="8247340"/>
            <a:ext cx="2201704" cy="1687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00"/>
              </a:lnSpc>
              <a:buNone/>
            </a:pPr>
            <a:r>
              <a:rPr lang="en-US" sz="10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Классификация и специализация</a:t>
            </a:r>
            <a:endParaRPr lang="en-US" sz="1050" dirty="0"/>
          </a:p>
        </p:txBody>
      </p:sp>
      <p:sp>
        <p:nvSpPr>
          <p:cNvPr id="14" name="Text 11"/>
          <p:cNvSpPr/>
          <p:nvPr/>
        </p:nvSpPr>
        <p:spPr>
          <a:xfrm>
            <a:off x="5225653" y="8480822"/>
            <a:ext cx="4224695" cy="3455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8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Мультимодальные и специализированные модели, их характеристики и ограничения</a:t>
            </a:r>
            <a:endParaRPr lang="en-US" sz="850" dirty="0"/>
          </a:p>
        </p:txBody>
      </p:sp>
      <p:sp>
        <p:nvSpPr>
          <p:cNvPr id="15" name="Shape 12"/>
          <p:cNvSpPr/>
          <p:nvPr/>
        </p:nvSpPr>
        <p:spPr>
          <a:xfrm>
            <a:off x="9681567" y="8124111"/>
            <a:ext cx="4516755" cy="825460"/>
          </a:xfrm>
          <a:prstGeom prst="roundRect">
            <a:avLst>
              <a:gd name="adj" fmla="val 8862"/>
            </a:avLst>
          </a:prstGeom>
          <a:solidFill>
            <a:srgbClr val="FFFDFA"/>
          </a:solidFill>
          <a:ln w="15240">
            <a:solidFill>
              <a:srgbClr val="DDD3BA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9666327" y="8124111"/>
            <a:ext cx="60960" cy="825460"/>
          </a:xfrm>
          <a:prstGeom prst="roundRect">
            <a:avLst>
              <a:gd name="adj" fmla="val 74411"/>
            </a:avLst>
          </a:prstGeom>
          <a:solidFill>
            <a:srgbClr val="B88E23"/>
          </a:solidFill>
          <a:ln/>
        </p:spPr>
      </p:sp>
      <p:sp>
        <p:nvSpPr>
          <p:cNvPr id="17" name="Text 14"/>
          <p:cNvSpPr/>
          <p:nvPr/>
        </p:nvSpPr>
        <p:spPr>
          <a:xfrm>
            <a:off x="9850517" y="8247340"/>
            <a:ext cx="1377077" cy="1687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00"/>
              </a:lnSpc>
              <a:buNone/>
            </a:pPr>
            <a:r>
              <a:rPr lang="en-US" sz="10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История и эволюция</a:t>
            </a:r>
            <a:endParaRPr lang="en-US" sz="1050" dirty="0"/>
          </a:p>
        </p:txBody>
      </p:sp>
      <p:sp>
        <p:nvSpPr>
          <p:cNvPr id="18" name="Text 15"/>
          <p:cNvSpPr/>
          <p:nvPr/>
        </p:nvSpPr>
        <p:spPr>
          <a:xfrm>
            <a:off x="9850517" y="8480822"/>
            <a:ext cx="4224576" cy="1727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8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Краткая история развития нейросетей и основы обучения моделей</a:t>
            </a:r>
            <a:endParaRPr lang="en-US" sz="850" dirty="0"/>
          </a:p>
        </p:txBody>
      </p:sp>
      <p:sp>
        <p:nvSpPr>
          <p:cNvPr id="19" name="Shape 16"/>
          <p:cNvSpPr/>
          <p:nvPr/>
        </p:nvSpPr>
        <p:spPr>
          <a:xfrm>
            <a:off x="431959" y="9057561"/>
            <a:ext cx="4516755" cy="652701"/>
          </a:xfrm>
          <a:prstGeom prst="roundRect">
            <a:avLst>
              <a:gd name="adj" fmla="val 11208"/>
            </a:avLst>
          </a:prstGeom>
          <a:solidFill>
            <a:srgbClr val="FFFDFA"/>
          </a:solidFill>
          <a:ln w="15240">
            <a:solidFill>
              <a:srgbClr val="DDD3BA"/>
            </a:solidFill>
            <a:prstDash val="solid"/>
          </a:ln>
        </p:spPr>
      </p:sp>
      <p:sp>
        <p:nvSpPr>
          <p:cNvPr id="20" name="Shape 17"/>
          <p:cNvSpPr/>
          <p:nvPr/>
        </p:nvSpPr>
        <p:spPr>
          <a:xfrm>
            <a:off x="416719" y="9057561"/>
            <a:ext cx="60960" cy="652701"/>
          </a:xfrm>
          <a:prstGeom prst="roundRect">
            <a:avLst>
              <a:gd name="adj" fmla="val 74411"/>
            </a:avLst>
          </a:prstGeom>
          <a:solidFill>
            <a:srgbClr val="B88E23"/>
          </a:solidFill>
          <a:ln/>
        </p:spPr>
      </p:sp>
      <p:sp>
        <p:nvSpPr>
          <p:cNvPr id="21" name="Text 18"/>
          <p:cNvSpPr/>
          <p:nvPr/>
        </p:nvSpPr>
        <p:spPr>
          <a:xfrm>
            <a:off x="600908" y="9180790"/>
            <a:ext cx="1349931" cy="1687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00"/>
              </a:lnSpc>
              <a:buNone/>
            </a:pPr>
            <a:r>
              <a:rPr lang="en-US" sz="10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Промт-инженерия</a:t>
            </a:r>
            <a:endParaRPr lang="en-US" sz="1050" dirty="0"/>
          </a:p>
        </p:txBody>
      </p:sp>
      <p:sp>
        <p:nvSpPr>
          <p:cNvPr id="22" name="Text 19"/>
          <p:cNvSpPr/>
          <p:nvPr/>
        </p:nvSpPr>
        <p:spPr>
          <a:xfrm>
            <a:off x="600908" y="9414272"/>
            <a:ext cx="4224576" cy="1727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8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Правила создания эффективных промтов для решения различных задач</a:t>
            </a:r>
            <a:endParaRPr lang="en-US" sz="850" dirty="0"/>
          </a:p>
        </p:txBody>
      </p:sp>
      <p:sp>
        <p:nvSpPr>
          <p:cNvPr id="23" name="Shape 20"/>
          <p:cNvSpPr/>
          <p:nvPr/>
        </p:nvSpPr>
        <p:spPr>
          <a:xfrm>
            <a:off x="5056703" y="9057561"/>
            <a:ext cx="4516874" cy="652701"/>
          </a:xfrm>
          <a:prstGeom prst="roundRect">
            <a:avLst>
              <a:gd name="adj" fmla="val 11208"/>
            </a:avLst>
          </a:prstGeom>
          <a:solidFill>
            <a:srgbClr val="FFFDFA"/>
          </a:solidFill>
          <a:ln w="15240">
            <a:solidFill>
              <a:srgbClr val="DDD3BA"/>
            </a:solidFill>
            <a:prstDash val="solid"/>
          </a:ln>
        </p:spPr>
      </p:sp>
      <p:sp>
        <p:nvSpPr>
          <p:cNvPr id="24" name="Shape 21"/>
          <p:cNvSpPr/>
          <p:nvPr/>
        </p:nvSpPr>
        <p:spPr>
          <a:xfrm>
            <a:off x="5041463" y="9057561"/>
            <a:ext cx="60960" cy="652701"/>
          </a:xfrm>
          <a:prstGeom prst="roundRect">
            <a:avLst>
              <a:gd name="adj" fmla="val 74411"/>
            </a:avLst>
          </a:prstGeom>
          <a:solidFill>
            <a:srgbClr val="B88E23"/>
          </a:solidFill>
          <a:ln/>
        </p:spPr>
      </p:sp>
      <p:sp>
        <p:nvSpPr>
          <p:cNvPr id="25" name="Text 22"/>
          <p:cNvSpPr/>
          <p:nvPr/>
        </p:nvSpPr>
        <p:spPr>
          <a:xfrm>
            <a:off x="5225653" y="9180790"/>
            <a:ext cx="1438275" cy="1687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00"/>
              </a:lnSpc>
              <a:buNone/>
            </a:pPr>
            <a:r>
              <a:rPr lang="en-US" sz="10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Безопасность данных</a:t>
            </a:r>
            <a:endParaRPr lang="en-US" sz="1050" dirty="0"/>
          </a:p>
        </p:txBody>
      </p:sp>
      <p:sp>
        <p:nvSpPr>
          <p:cNvPr id="26" name="Text 23"/>
          <p:cNvSpPr/>
          <p:nvPr/>
        </p:nvSpPr>
        <p:spPr>
          <a:xfrm>
            <a:off x="5225653" y="9414272"/>
            <a:ext cx="4224695" cy="1727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8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Основы безопасности при работе с ИИ в корпоративной и личной среде</a:t>
            </a:r>
            <a:endParaRPr lang="en-US" sz="8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44354" y="484703"/>
            <a:ext cx="4653558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300"/>
              </a:lnSpc>
              <a:buNone/>
            </a:pPr>
            <a:r>
              <a:rPr lang="en-US" sz="265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ИИ в нефтегазовом секторе</a:t>
            </a:r>
            <a:endParaRPr lang="en-US" sz="2650" dirty="0"/>
          </a:p>
        </p:txBody>
      </p:sp>
      <p:sp>
        <p:nvSpPr>
          <p:cNvPr id="4" name="Text 1"/>
          <p:cNvSpPr/>
          <p:nvPr/>
        </p:nvSpPr>
        <p:spPr>
          <a:xfrm>
            <a:off x="544354" y="964406"/>
            <a:ext cx="3829526" cy="2126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3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Реальные отраслевые применения с кейсами</a:t>
            </a:r>
            <a:endParaRPr lang="en-US" sz="1300" dirty="0"/>
          </a:p>
        </p:txBody>
      </p:sp>
      <p:sp>
        <p:nvSpPr>
          <p:cNvPr id="5" name="Text 2"/>
          <p:cNvSpPr/>
          <p:nvPr/>
        </p:nvSpPr>
        <p:spPr>
          <a:xfrm>
            <a:off x="544354" y="1381125"/>
            <a:ext cx="8055292" cy="6529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0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Искусственный интеллект трансформирует нефтегазовую отрасль, открывая новые возможности для оптимизации процессов и повышения эффективности. От автоматизации документооборота до предиктивной аналитики — ИИ становится незаменимым инструментом современного предприятия.</a:t>
            </a:r>
            <a:endParaRPr lang="en-US" sz="105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4354" y="2187178"/>
            <a:ext cx="340162" cy="340162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44354" y="2697361"/>
            <a:ext cx="1701284" cy="2126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3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Документооборот</a:t>
            </a:r>
            <a:endParaRPr lang="en-US" sz="1300" dirty="0"/>
          </a:p>
        </p:txBody>
      </p:sp>
      <p:sp>
        <p:nvSpPr>
          <p:cNvPr id="8" name="Text 4"/>
          <p:cNvSpPr/>
          <p:nvPr/>
        </p:nvSpPr>
        <p:spPr>
          <a:xfrm>
            <a:off x="544354" y="2991564"/>
            <a:ext cx="8055292" cy="2176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0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Упрощение бизнес-процессов через автоматическую обработку, классификацию и маршрутизацию документов. </a:t>
            </a:r>
            <a:endParaRPr lang="en-US" sz="10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4354" y="3481388"/>
            <a:ext cx="340162" cy="340162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544354" y="3991570"/>
            <a:ext cx="1759744" cy="2126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3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Обучение персонала</a:t>
            </a:r>
            <a:endParaRPr lang="en-US" sz="1300" dirty="0"/>
          </a:p>
        </p:txBody>
      </p:sp>
      <p:sp>
        <p:nvSpPr>
          <p:cNvPr id="11" name="Text 6"/>
          <p:cNvSpPr/>
          <p:nvPr/>
        </p:nvSpPr>
        <p:spPr>
          <a:xfrm>
            <a:off x="544354" y="4285774"/>
            <a:ext cx="8055292" cy="4352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0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Автоматизация онбординга и создание персонализированных программ обучения. Адаптивные системы для быстрого ввода сотрудников в работу.</a:t>
            </a:r>
            <a:endParaRPr lang="en-US" sz="1050" dirty="0"/>
          </a:p>
        </p:txBody>
      </p:sp>
      <p:pic>
        <p:nvPicPr>
          <p:cNvPr id="12" name="Image 3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354" y="4993243"/>
            <a:ext cx="340162" cy="340162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544354" y="5503426"/>
            <a:ext cx="2120027" cy="2126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3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Предиктивная аналитика</a:t>
            </a:r>
            <a:endParaRPr lang="en-US" sz="1300" dirty="0"/>
          </a:p>
        </p:txBody>
      </p:sp>
      <p:sp>
        <p:nvSpPr>
          <p:cNvPr id="14" name="Text 8"/>
          <p:cNvSpPr/>
          <p:nvPr/>
        </p:nvSpPr>
        <p:spPr>
          <a:xfrm>
            <a:off x="544354" y="5797629"/>
            <a:ext cx="8055292" cy="4352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0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Анализ технологической статистики для прогнозирования сбоев оборудования и оптимизации производственных режимов.</a:t>
            </a:r>
            <a:endParaRPr lang="en-US" sz="1050" dirty="0"/>
          </a:p>
        </p:txBody>
      </p:sp>
      <p:pic>
        <p:nvPicPr>
          <p:cNvPr id="15" name="Image 4" descr="preencoded.png">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44354" y="6505099"/>
            <a:ext cx="340162" cy="340162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544354" y="7015282"/>
            <a:ext cx="2283143" cy="2126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3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Техническая документация</a:t>
            </a:r>
            <a:endParaRPr lang="en-US" sz="1300" dirty="0"/>
          </a:p>
        </p:txBody>
      </p:sp>
      <p:sp>
        <p:nvSpPr>
          <p:cNvPr id="17" name="Text 10"/>
          <p:cNvSpPr/>
          <p:nvPr/>
        </p:nvSpPr>
        <p:spPr>
          <a:xfrm>
            <a:off x="544354" y="7309485"/>
            <a:ext cx="8055292" cy="4352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0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Интеллектуальный анализ и обработка технической документации, извлечение ключевой информации и создание структурированных баз знаний.</a:t>
            </a:r>
            <a:endParaRPr lang="en-US" sz="10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02588"/>
            <a:ext cx="9239012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Работа с ведущими ИИ-платформами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1401961"/>
            <a:ext cx="561201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Практический блок — 5 академических часов</a:t>
            </a:r>
            <a:endParaRPr lang="en-US" sz="1950" dirty="0"/>
          </a:p>
        </p:txBody>
      </p:sp>
      <p:sp>
        <p:nvSpPr>
          <p:cNvPr id="4" name="Text 2"/>
          <p:cNvSpPr/>
          <p:nvPr/>
        </p:nvSpPr>
        <p:spPr>
          <a:xfrm>
            <a:off x="793790" y="2009775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Участники получат практический опыт работы с 9+ современными ИИ-инструментами. Программа включает интенсивную отработку навыков на реальных бизнес-задачах из нефтегазовой отрасли.</a:t>
            </a:r>
            <a:endParaRPr lang="en-US" sz="1550" dirty="0"/>
          </a:p>
        </p:txBody>
      </p:sp>
      <p:sp>
        <p:nvSpPr>
          <p:cNvPr id="5" name="Text 3"/>
          <p:cNvSpPr/>
          <p:nvPr/>
        </p:nvSpPr>
        <p:spPr>
          <a:xfrm>
            <a:off x="793790" y="2868097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Libre Baskerville Light" pitchFamily="34" charset="0"/>
                <a:ea typeface="Libre Baskerville Light" pitchFamily="34" charset="-122"/>
                <a:cs typeface="Libre Baskerville Light" pitchFamily="34" charset="-120"/>
              </a:rPr>
              <a:t>01</a:t>
            </a:r>
            <a:endParaRPr lang="en-US" sz="1550" dirty="0"/>
          </a:p>
        </p:txBody>
      </p:sp>
      <p:sp>
        <p:nvSpPr>
          <p:cNvPr id="6" name="Shape 4"/>
          <p:cNvSpPr/>
          <p:nvPr/>
        </p:nvSpPr>
        <p:spPr>
          <a:xfrm>
            <a:off x="793790" y="3182422"/>
            <a:ext cx="4215289" cy="22860"/>
          </a:xfrm>
          <a:prstGeom prst="rect">
            <a:avLst/>
          </a:prstGeom>
          <a:solidFill>
            <a:srgbClr val="B88E23"/>
          </a:solidFill>
          <a:ln/>
        </p:spPr>
      </p:sp>
      <p:sp>
        <p:nvSpPr>
          <p:cNvPr id="7" name="Text 5"/>
          <p:cNvSpPr/>
          <p:nvPr/>
        </p:nvSpPr>
        <p:spPr>
          <a:xfrm>
            <a:off x="793790" y="332732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Текстовые модели</a:t>
            </a:r>
            <a:endParaRPr lang="en-US" sz="1950" dirty="0"/>
          </a:p>
        </p:txBody>
      </p:sp>
      <p:sp>
        <p:nvSpPr>
          <p:cNvPr id="8" name="Text 6"/>
          <p:cNvSpPr/>
          <p:nvPr/>
        </p:nvSpPr>
        <p:spPr>
          <a:xfrm>
            <a:off x="793790" y="3756541"/>
            <a:ext cx="4215289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DeepSeek, Qwen, GigaChat, YandexGPT, Perplexity</a:t>
            </a:r>
            <a:endParaRPr lang="en-US" sz="1550" dirty="0"/>
          </a:p>
        </p:txBody>
      </p:sp>
      <p:sp>
        <p:nvSpPr>
          <p:cNvPr id="9" name="Text 7"/>
          <p:cNvSpPr/>
          <p:nvPr/>
        </p:nvSpPr>
        <p:spPr>
          <a:xfrm>
            <a:off x="5207437" y="2868097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Libre Baskerville Light" pitchFamily="34" charset="0"/>
                <a:ea typeface="Libre Baskerville Light" pitchFamily="34" charset="-122"/>
                <a:cs typeface="Libre Baskerville Light" pitchFamily="34" charset="-120"/>
              </a:rPr>
              <a:t>02</a:t>
            </a:r>
            <a:endParaRPr lang="en-US" sz="1550" dirty="0"/>
          </a:p>
        </p:txBody>
      </p:sp>
      <p:sp>
        <p:nvSpPr>
          <p:cNvPr id="10" name="Shape 8"/>
          <p:cNvSpPr/>
          <p:nvPr/>
        </p:nvSpPr>
        <p:spPr>
          <a:xfrm>
            <a:off x="5207437" y="3182422"/>
            <a:ext cx="4215408" cy="22860"/>
          </a:xfrm>
          <a:prstGeom prst="rect">
            <a:avLst/>
          </a:prstGeom>
          <a:solidFill>
            <a:srgbClr val="B88E23"/>
          </a:solidFill>
          <a:ln/>
        </p:spPr>
      </p:sp>
      <p:sp>
        <p:nvSpPr>
          <p:cNvPr id="11" name="Text 9"/>
          <p:cNvSpPr/>
          <p:nvPr/>
        </p:nvSpPr>
        <p:spPr>
          <a:xfrm>
            <a:off x="5207437" y="3327321"/>
            <a:ext cx="303299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Генерация изображений</a:t>
            </a:r>
            <a:endParaRPr lang="en-US" sz="1950" dirty="0"/>
          </a:p>
        </p:txBody>
      </p:sp>
      <p:sp>
        <p:nvSpPr>
          <p:cNvPr id="12" name="Text 10"/>
          <p:cNvSpPr/>
          <p:nvPr/>
        </p:nvSpPr>
        <p:spPr>
          <a:xfrm>
            <a:off x="5207437" y="3756541"/>
            <a:ext cx="4215408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Шедеврум, Kandinsky, Stable Diffusion</a:t>
            </a:r>
            <a:endParaRPr lang="en-US" sz="1550" dirty="0"/>
          </a:p>
        </p:txBody>
      </p:sp>
      <p:sp>
        <p:nvSpPr>
          <p:cNvPr id="13" name="Text 11"/>
          <p:cNvSpPr/>
          <p:nvPr/>
        </p:nvSpPr>
        <p:spPr>
          <a:xfrm>
            <a:off x="9621203" y="2868097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Libre Baskerville Light" pitchFamily="34" charset="0"/>
                <a:ea typeface="Libre Baskerville Light" pitchFamily="34" charset="-122"/>
                <a:cs typeface="Libre Baskerville Light" pitchFamily="34" charset="-120"/>
              </a:rPr>
              <a:t>03</a:t>
            </a:r>
            <a:endParaRPr lang="en-US" sz="1550" dirty="0"/>
          </a:p>
        </p:txBody>
      </p:sp>
      <p:sp>
        <p:nvSpPr>
          <p:cNvPr id="14" name="Shape 12"/>
          <p:cNvSpPr/>
          <p:nvPr/>
        </p:nvSpPr>
        <p:spPr>
          <a:xfrm>
            <a:off x="9621203" y="3182422"/>
            <a:ext cx="4215289" cy="22860"/>
          </a:xfrm>
          <a:prstGeom prst="rect">
            <a:avLst/>
          </a:prstGeom>
          <a:solidFill>
            <a:srgbClr val="B88E23"/>
          </a:solidFill>
          <a:ln/>
        </p:spPr>
      </p:sp>
      <p:sp>
        <p:nvSpPr>
          <p:cNvPr id="15" name="Text 13"/>
          <p:cNvSpPr/>
          <p:nvPr/>
        </p:nvSpPr>
        <p:spPr>
          <a:xfrm>
            <a:off x="9621203" y="3327321"/>
            <a:ext cx="281678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Создание презентаций</a:t>
            </a:r>
            <a:endParaRPr lang="en-US" sz="1950" dirty="0"/>
          </a:p>
        </p:txBody>
      </p:sp>
      <p:sp>
        <p:nvSpPr>
          <p:cNvPr id="16" name="Text 14"/>
          <p:cNvSpPr/>
          <p:nvPr/>
        </p:nvSpPr>
        <p:spPr>
          <a:xfrm>
            <a:off x="9621203" y="3756541"/>
            <a:ext cx="4215289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Gamma для профессиональных презентаций</a:t>
            </a:r>
            <a:endParaRPr lang="en-US" sz="1550" dirty="0"/>
          </a:p>
        </p:txBody>
      </p:sp>
      <p:sp>
        <p:nvSpPr>
          <p:cNvPr id="17" name="Shape 15"/>
          <p:cNvSpPr/>
          <p:nvPr/>
        </p:nvSpPr>
        <p:spPr>
          <a:xfrm>
            <a:off x="793790" y="4862839"/>
            <a:ext cx="13042821" cy="32385"/>
          </a:xfrm>
          <a:prstGeom prst="rect">
            <a:avLst/>
          </a:prstGeom>
          <a:solidFill>
            <a:srgbClr val="454240">
              <a:alpha val="50000"/>
            </a:srgbClr>
          </a:solidFill>
          <a:ln/>
        </p:spPr>
      </p:sp>
      <p:sp>
        <p:nvSpPr>
          <p:cNvPr id="18" name="Text 16"/>
          <p:cNvSpPr/>
          <p:nvPr/>
        </p:nvSpPr>
        <p:spPr>
          <a:xfrm>
            <a:off x="793790" y="5192792"/>
            <a:ext cx="349936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Практические задания курса</a:t>
            </a:r>
            <a:endParaRPr lang="en-US" sz="1950" dirty="0"/>
          </a:p>
        </p:txBody>
      </p:sp>
      <p:sp>
        <p:nvSpPr>
          <p:cNvPr id="19" name="Text 17"/>
          <p:cNvSpPr/>
          <p:nvPr/>
        </p:nvSpPr>
        <p:spPr>
          <a:xfrm>
            <a:off x="793790" y="5979200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Написание промтов для различных бизнес-задач</a:t>
            </a:r>
            <a:endParaRPr lang="en-US" sz="1550" dirty="0"/>
          </a:p>
        </p:txBody>
      </p:sp>
      <p:sp>
        <p:nvSpPr>
          <p:cNvPr id="20" name="Text 18"/>
          <p:cNvSpPr/>
          <p:nvPr/>
        </p:nvSpPr>
        <p:spPr>
          <a:xfrm>
            <a:off x="793790" y="6366153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Создание промтов для генерации изображений и видео</a:t>
            </a:r>
            <a:endParaRPr lang="en-US" sz="1550" dirty="0"/>
          </a:p>
        </p:txBody>
      </p:sp>
      <p:sp>
        <p:nvSpPr>
          <p:cNvPr id="21" name="Text 19"/>
          <p:cNvSpPr/>
          <p:nvPr/>
        </p:nvSpPr>
        <p:spPr>
          <a:xfrm>
            <a:off x="793790" y="6753106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Обучение моделей через промт-инженерию</a:t>
            </a:r>
            <a:endParaRPr lang="en-US" sz="1550" dirty="0"/>
          </a:p>
        </p:txBody>
      </p:sp>
      <p:sp>
        <p:nvSpPr>
          <p:cNvPr id="22" name="Text 20"/>
          <p:cNvSpPr/>
          <p:nvPr/>
        </p:nvSpPr>
        <p:spPr>
          <a:xfrm>
            <a:off x="793790" y="7140059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Исследовательские промты и анализ документов</a:t>
            </a:r>
            <a:endParaRPr lang="en-US" sz="1550" dirty="0"/>
          </a:p>
        </p:txBody>
      </p:sp>
      <p:sp>
        <p:nvSpPr>
          <p:cNvPr id="23" name="Text 21"/>
          <p:cNvSpPr/>
          <p:nvPr/>
        </p:nvSpPr>
        <p:spPr>
          <a:xfrm>
            <a:off x="7564874" y="5979200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Сравнительный анализ объектов и документов</a:t>
            </a:r>
            <a:endParaRPr lang="en-US" sz="1550" dirty="0"/>
          </a:p>
        </p:txBody>
      </p:sp>
      <p:sp>
        <p:nvSpPr>
          <p:cNvPr id="24" name="Text 22"/>
          <p:cNvSpPr/>
          <p:nvPr/>
        </p:nvSpPr>
        <p:spPr>
          <a:xfrm>
            <a:off x="7564874" y="6366153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Анализ резюме кандидатов с помощью ИИ</a:t>
            </a:r>
            <a:endParaRPr lang="en-US" sz="1550" dirty="0"/>
          </a:p>
        </p:txBody>
      </p:sp>
      <p:sp>
        <p:nvSpPr>
          <p:cNvPr id="25" name="Text 23"/>
          <p:cNvSpPr/>
          <p:nvPr/>
        </p:nvSpPr>
        <p:spPr>
          <a:xfrm>
            <a:off x="7564874" y="6753106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Создание исследовательской работы</a:t>
            </a:r>
            <a:endParaRPr lang="en-US" sz="1550" dirty="0"/>
          </a:p>
        </p:txBody>
      </p:sp>
      <p:sp>
        <p:nvSpPr>
          <p:cNvPr id="26" name="Text 24"/>
          <p:cNvSpPr/>
          <p:nvPr/>
        </p:nvSpPr>
        <p:spPr>
          <a:xfrm>
            <a:off x="7564874" y="7140059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Разработка профессиональных презентаций</a:t>
            </a:r>
            <a:endParaRPr lang="en-US" sz="15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0094" y="515660"/>
            <a:ext cx="5297924" cy="5860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600"/>
              </a:lnSpc>
              <a:buNone/>
            </a:pPr>
            <a:r>
              <a:rPr lang="en-US" sz="365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Что получат участники</a:t>
            </a:r>
            <a:endParaRPr lang="en-US" sz="3650" dirty="0"/>
          </a:p>
        </p:txBody>
      </p:sp>
      <p:sp>
        <p:nvSpPr>
          <p:cNvPr id="3" name="Text 1"/>
          <p:cNvSpPr/>
          <p:nvPr/>
        </p:nvSpPr>
        <p:spPr>
          <a:xfrm>
            <a:off x="750094" y="1176695"/>
            <a:ext cx="3106341" cy="2930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Результаты базового курса</a:t>
            </a:r>
            <a:endParaRPr lang="en-US" sz="1800" dirty="0"/>
          </a:p>
        </p:txBody>
      </p:sp>
      <p:sp>
        <p:nvSpPr>
          <p:cNvPr id="4" name="Shape 2"/>
          <p:cNvSpPr/>
          <p:nvPr/>
        </p:nvSpPr>
        <p:spPr>
          <a:xfrm>
            <a:off x="750094" y="1750933"/>
            <a:ext cx="4251722" cy="2446020"/>
          </a:xfrm>
          <a:prstGeom prst="roundRect">
            <a:avLst>
              <a:gd name="adj" fmla="val 3220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945237" y="1946077"/>
            <a:ext cx="562570" cy="562570"/>
          </a:xfrm>
          <a:prstGeom prst="roundRect">
            <a:avLst>
              <a:gd name="adj" fmla="val 16252352"/>
            </a:avLst>
          </a:prstGeom>
          <a:solidFill>
            <a:srgbClr val="B88E23"/>
          </a:solidFill>
          <a:ln/>
        </p:spPr>
      </p:sp>
      <p:pic>
        <p:nvPicPr>
          <p:cNvPr id="6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99899" y="2100739"/>
            <a:ext cx="253127" cy="253127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945237" y="2696170"/>
            <a:ext cx="3132653" cy="2930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Понимание принципов ИИ</a:t>
            </a:r>
            <a:endParaRPr lang="en-US" sz="1800" dirty="0"/>
          </a:p>
        </p:txBody>
      </p:sp>
      <p:sp>
        <p:nvSpPr>
          <p:cNvPr id="8" name="Text 5"/>
          <p:cNvSpPr/>
          <p:nvPr/>
        </p:nvSpPr>
        <p:spPr>
          <a:xfrm>
            <a:off x="945237" y="3101697"/>
            <a:ext cx="3861435" cy="9001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Глубокое понимание работы генеративных нейросетей и их применения в бизнесе</a:t>
            </a:r>
            <a:endParaRPr lang="en-US" sz="1450" dirty="0"/>
          </a:p>
        </p:txBody>
      </p:sp>
      <p:sp>
        <p:nvSpPr>
          <p:cNvPr id="9" name="Shape 6"/>
          <p:cNvSpPr/>
          <p:nvPr/>
        </p:nvSpPr>
        <p:spPr>
          <a:xfrm>
            <a:off x="5189339" y="1750933"/>
            <a:ext cx="4251722" cy="2446020"/>
          </a:xfrm>
          <a:prstGeom prst="roundRect">
            <a:avLst>
              <a:gd name="adj" fmla="val 3220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</p:sp>
      <p:sp>
        <p:nvSpPr>
          <p:cNvPr id="10" name="Shape 7"/>
          <p:cNvSpPr/>
          <p:nvPr/>
        </p:nvSpPr>
        <p:spPr>
          <a:xfrm>
            <a:off x="5384482" y="1946077"/>
            <a:ext cx="562570" cy="562570"/>
          </a:xfrm>
          <a:prstGeom prst="roundRect">
            <a:avLst>
              <a:gd name="adj" fmla="val 16252352"/>
            </a:avLst>
          </a:prstGeom>
          <a:solidFill>
            <a:srgbClr val="B88E23"/>
          </a:solidFill>
          <a:ln/>
        </p:spPr>
      </p:sp>
      <p:pic>
        <p:nvPicPr>
          <p:cNvPr id="11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39145" y="2100739"/>
            <a:ext cx="253127" cy="253127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5384482" y="2696170"/>
            <a:ext cx="3640336" cy="2930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Навыки работы с платформами</a:t>
            </a:r>
            <a:endParaRPr lang="en-US" sz="1800" dirty="0"/>
          </a:p>
        </p:txBody>
      </p:sp>
      <p:sp>
        <p:nvSpPr>
          <p:cNvPr id="13" name="Text 9"/>
          <p:cNvSpPr/>
          <p:nvPr/>
        </p:nvSpPr>
        <p:spPr>
          <a:xfrm>
            <a:off x="5384482" y="3101697"/>
            <a:ext cx="3861435" cy="6000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Практический опыт использования 9+ современных ИИ-инструментов</a:t>
            </a:r>
            <a:endParaRPr lang="en-US" sz="1450" dirty="0"/>
          </a:p>
        </p:txBody>
      </p:sp>
      <p:sp>
        <p:nvSpPr>
          <p:cNvPr id="14" name="Shape 10"/>
          <p:cNvSpPr/>
          <p:nvPr/>
        </p:nvSpPr>
        <p:spPr>
          <a:xfrm>
            <a:off x="9628584" y="1750933"/>
            <a:ext cx="4251722" cy="2446020"/>
          </a:xfrm>
          <a:prstGeom prst="roundRect">
            <a:avLst>
              <a:gd name="adj" fmla="val 3220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</p:sp>
      <p:sp>
        <p:nvSpPr>
          <p:cNvPr id="15" name="Shape 11"/>
          <p:cNvSpPr/>
          <p:nvPr/>
        </p:nvSpPr>
        <p:spPr>
          <a:xfrm>
            <a:off x="9823728" y="1946077"/>
            <a:ext cx="562570" cy="562570"/>
          </a:xfrm>
          <a:prstGeom prst="roundRect">
            <a:avLst>
              <a:gd name="adj" fmla="val 16252352"/>
            </a:avLst>
          </a:prstGeom>
          <a:solidFill>
            <a:srgbClr val="B88E23"/>
          </a:solidFill>
          <a:ln/>
        </p:spPr>
      </p:sp>
      <p:pic>
        <p:nvPicPr>
          <p:cNvPr id="16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78390" y="2100739"/>
            <a:ext cx="253127" cy="253127"/>
          </a:xfrm>
          <a:prstGeom prst="rect">
            <a:avLst/>
          </a:prstGeom>
        </p:spPr>
      </p:pic>
      <p:sp>
        <p:nvSpPr>
          <p:cNvPr id="17" name="Text 12"/>
          <p:cNvSpPr/>
          <p:nvPr/>
        </p:nvSpPr>
        <p:spPr>
          <a:xfrm>
            <a:off x="9823728" y="2696170"/>
            <a:ext cx="2344103" cy="2930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Промт-инженерия</a:t>
            </a:r>
            <a:endParaRPr lang="en-US" sz="1800" dirty="0"/>
          </a:p>
        </p:txBody>
      </p:sp>
      <p:sp>
        <p:nvSpPr>
          <p:cNvPr id="18" name="Text 13"/>
          <p:cNvSpPr/>
          <p:nvPr/>
        </p:nvSpPr>
        <p:spPr>
          <a:xfrm>
            <a:off x="9823728" y="3101697"/>
            <a:ext cx="3861435" cy="6000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Умение создавать эффективные промты для решения сложных задач</a:t>
            </a:r>
            <a:endParaRPr lang="en-US" sz="1450" dirty="0"/>
          </a:p>
        </p:txBody>
      </p:sp>
      <p:sp>
        <p:nvSpPr>
          <p:cNvPr id="19" name="Shape 14"/>
          <p:cNvSpPr/>
          <p:nvPr/>
        </p:nvSpPr>
        <p:spPr>
          <a:xfrm>
            <a:off x="750094" y="4384477"/>
            <a:ext cx="6471285" cy="1845945"/>
          </a:xfrm>
          <a:prstGeom prst="roundRect">
            <a:avLst>
              <a:gd name="adj" fmla="val 4267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</p:sp>
      <p:sp>
        <p:nvSpPr>
          <p:cNvPr id="20" name="Shape 15"/>
          <p:cNvSpPr/>
          <p:nvPr/>
        </p:nvSpPr>
        <p:spPr>
          <a:xfrm>
            <a:off x="945237" y="4579620"/>
            <a:ext cx="562570" cy="562570"/>
          </a:xfrm>
          <a:prstGeom prst="roundRect">
            <a:avLst>
              <a:gd name="adj" fmla="val 16252352"/>
            </a:avLst>
          </a:prstGeom>
          <a:solidFill>
            <a:srgbClr val="B88E23"/>
          </a:solidFill>
          <a:ln/>
        </p:spPr>
      </p:sp>
      <p:pic>
        <p:nvPicPr>
          <p:cNvPr id="21" name="Image 3" descr="preencoded.png">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99899" y="4734282"/>
            <a:ext cx="253127" cy="253127"/>
          </a:xfrm>
          <a:prstGeom prst="rect">
            <a:avLst/>
          </a:prstGeom>
        </p:spPr>
      </p:pic>
      <p:sp>
        <p:nvSpPr>
          <p:cNvPr id="22" name="Text 16"/>
          <p:cNvSpPr/>
          <p:nvPr/>
        </p:nvSpPr>
        <p:spPr>
          <a:xfrm>
            <a:off x="945237" y="5329714"/>
            <a:ext cx="2344103" cy="2930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Практический опыт</a:t>
            </a:r>
            <a:endParaRPr lang="en-US" sz="1800" dirty="0"/>
          </a:p>
        </p:txBody>
      </p:sp>
      <p:sp>
        <p:nvSpPr>
          <p:cNvPr id="23" name="Text 17"/>
          <p:cNvSpPr/>
          <p:nvPr/>
        </p:nvSpPr>
        <p:spPr>
          <a:xfrm>
            <a:off x="945237" y="5735241"/>
            <a:ext cx="6080998" cy="3000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Решение реальных бизнес-задач из нефтегазового сектора</a:t>
            </a:r>
            <a:endParaRPr lang="en-US" sz="1450" dirty="0"/>
          </a:p>
        </p:txBody>
      </p:sp>
      <p:sp>
        <p:nvSpPr>
          <p:cNvPr id="24" name="Shape 18"/>
          <p:cNvSpPr/>
          <p:nvPr/>
        </p:nvSpPr>
        <p:spPr>
          <a:xfrm>
            <a:off x="7408902" y="4384477"/>
            <a:ext cx="6471404" cy="1845945"/>
          </a:xfrm>
          <a:prstGeom prst="roundRect">
            <a:avLst>
              <a:gd name="adj" fmla="val 4267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</p:sp>
      <p:sp>
        <p:nvSpPr>
          <p:cNvPr id="25" name="Shape 19"/>
          <p:cNvSpPr/>
          <p:nvPr/>
        </p:nvSpPr>
        <p:spPr>
          <a:xfrm>
            <a:off x="7604046" y="4579620"/>
            <a:ext cx="562570" cy="562570"/>
          </a:xfrm>
          <a:prstGeom prst="roundRect">
            <a:avLst>
              <a:gd name="adj" fmla="val 16252352"/>
            </a:avLst>
          </a:prstGeom>
          <a:solidFill>
            <a:srgbClr val="B88E23"/>
          </a:solidFill>
          <a:ln/>
        </p:spPr>
      </p:sp>
      <p:pic>
        <p:nvPicPr>
          <p:cNvPr id="26" name="Image 4" descr="preencoded.png">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758708" y="4734282"/>
            <a:ext cx="253127" cy="253127"/>
          </a:xfrm>
          <a:prstGeom prst="rect">
            <a:avLst/>
          </a:prstGeom>
        </p:spPr>
      </p:pic>
      <p:sp>
        <p:nvSpPr>
          <p:cNvPr id="27" name="Text 20"/>
          <p:cNvSpPr/>
          <p:nvPr/>
        </p:nvSpPr>
        <p:spPr>
          <a:xfrm>
            <a:off x="7604046" y="5329714"/>
            <a:ext cx="2344103" cy="2930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Сертификат</a:t>
            </a:r>
            <a:endParaRPr lang="en-US" sz="1800" dirty="0"/>
          </a:p>
        </p:txBody>
      </p:sp>
      <p:sp>
        <p:nvSpPr>
          <p:cNvPr id="28" name="Text 21"/>
          <p:cNvSpPr/>
          <p:nvPr/>
        </p:nvSpPr>
        <p:spPr>
          <a:xfrm>
            <a:off x="7604046" y="5735241"/>
            <a:ext cx="6081117" cy="3000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Официальный сертификат о прохождении курса обучения</a:t>
            </a:r>
            <a:endParaRPr lang="en-US" sz="1450" dirty="0"/>
          </a:p>
        </p:txBody>
      </p:sp>
      <p:sp>
        <p:nvSpPr>
          <p:cNvPr id="29" name="Shape 22"/>
          <p:cNvSpPr/>
          <p:nvPr/>
        </p:nvSpPr>
        <p:spPr>
          <a:xfrm>
            <a:off x="750094" y="6441281"/>
            <a:ext cx="13130213" cy="1277303"/>
          </a:xfrm>
          <a:prstGeom prst="roundRect">
            <a:avLst>
              <a:gd name="adj" fmla="val 6166"/>
            </a:avLst>
          </a:prstGeom>
          <a:solidFill>
            <a:srgbClr val="F3E4BF"/>
          </a:solidFill>
          <a:ln/>
        </p:spPr>
      </p:sp>
      <p:pic>
        <p:nvPicPr>
          <p:cNvPr id="30" name="Image 5" descr="preencoded.png">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7617" y="6699171"/>
            <a:ext cx="293013" cy="234315"/>
          </a:xfrm>
          <a:prstGeom prst="rect">
            <a:avLst/>
          </a:prstGeom>
        </p:spPr>
      </p:pic>
      <p:sp>
        <p:nvSpPr>
          <p:cNvPr id="31" name="Text 23"/>
          <p:cNvSpPr/>
          <p:nvPr/>
        </p:nvSpPr>
        <p:spPr>
          <a:xfrm>
            <a:off x="1418153" y="6675596"/>
            <a:ext cx="2401491" cy="2930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Условия проведения</a:t>
            </a:r>
            <a:endParaRPr lang="en-US" sz="1800" dirty="0"/>
          </a:p>
        </p:txBody>
      </p:sp>
      <p:sp>
        <p:nvSpPr>
          <p:cNvPr id="32" name="Text 24"/>
          <p:cNvSpPr/>
          <p:nvPr/>
        </p:nvSpPr>
        <p:spPr>
          <a:xfrm>
            <a:off x="1418153" y="7156133"/>
            <a:ext cx="12274629" cy="3000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450" b="1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Группа:</a:t>
            </a:r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до 10 человек | </a:t>
            </a:r>
            <a:pPr algn="l" indent="0" marL="0">
              <a:lnSpc>
                <a:spcPts val="2350"/>
              </a:lnSpc>
              <a:buNone/>
            </a:pPr>
            <a:r>
              <a:rPr lang="en-US" sz="1450" b="1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Формат:</a:t>
            </a:r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очный с компьютерами/планшетами | </a:t>
            </a:r>
            <a:pPr algn="l" indent="0" marL="0">
              <a:lnSpc>
                <a:spcPts val="2350"/>
              </a:lnSpc>
              <a:buNone/>
            </a:pPr>
            <a:r>
              <a:rPr lang="en-US" sz="1450" b="1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Стоимость:</a:t>
            </a:r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</a:t>
            </a:r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B88E23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150 000 ₽</a:t>
            </a:r>
            <a:pPr algn="l" indent="0" marL="0">
              <a:lnSpc>
                <a:spcPts val="235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 за группу</a:t>
            </a:r>
            <a:endParaRPr lang="en-US" sz="14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0932" y="544830"/>
            <a:ext cx="7562136" cy="24717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850" b="1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Работа с искусственным интеллектом на не</a:t>
            </a:r>
            <a:pPr algn="l" indent="0" marL="0">
              <a:lnSpc>
                <a:spcPts val="4850"/>
              </a:lnSpc>
              <a:buNone/>
            </a:pPr>
            <a:r>
              <a:rPr lang="en-US" sz="385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фтегазовых предприятиях (Продвинутый курс)</a:t>
            </a:r>
            <a:endParaRPr lang="en-US" sz="3850" dirty="0"/>
          </a:p>
        </p:txBody>
      </p:sp>
      <p:sp>
        <p:nvSpPr>
          <p:cNvPr id="4" name="Text 1"/>
          <p:cNvSpPr/>
          <p:nvPr/>
        </p:nvSpPr>
        <p:spPr>
          <a:xfrm>
            <a:off x="790932" y="3313152"/>
            <a:ext cx="7562136" cy="3954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Продвинутый курс для специалистов и руководителей</a:t>
            </a:r>
            <a:endParaRPr lang="en-US" sz="1900" dirty="0"/>
          </a:p>
        </p:txBody>
      </p:sp>
      <p:sp>
        <p:nvSpPr>
          <p:cNvPr id="5" name="Shape 2"/>
          <p:cNvSpPr/>
          <p:nvPr/>
        </p:nvSpPr>
        <p:spPr>
          <a:xfrm>
            <a:off x="790932" y="3930968"/>
            <a:ext cx="3682246" cy="1936194"/>
          </a:xfrm>
          <a:prstGeom prst="roundRect">
            <a:avLst>
              <a:gd name="adj" fmla="val 4289"/>
            </a:avLst>
          </a:prstGeom>
          <a:solidFill>
            <a:srgbClr val="FFFDFA"/>
          </a:solidFill>
          <a:ln w="22860">
            <a:solidFill>
              <a:srgbClr val="DDD3BA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1011436" y="4151471"/>
            <a:ext cx="2477691" cy="3089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Продолжительность</a:t>
            </a:r>
            <a:endParaRPr lang="en-US" sz="1900" dirty="0"/>
          </a:p>
        </p:txBody>
      </p:sp>
      <p:sp>
        <p:nvSpPr>
          <p:cNvPr id="7" name="Text 4"/>
          <p:cNvSpPr/>
          <p:nvPr/>
        </p:nvSpPr>
        <p:spPr>
          <a:xfrm>
            <a:off x="1011436" y="4579025"/>
            <a:ext cx="3241238" cy="3163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2 дня, 16 академических часов</a:t>
            </a:r>
            <a:endParaRPr lang="en-US" sz="1550" dirty="0"/>
          </a:p>
        </p:txBody>
      </p:sp>
      <p:sp>
        <p:nvSpPr>
          <p:cNvPr id="8" name="Text 5"/>
          <p:cNvSpPr/>
          <p:nvPr/>
        </p:nvSpPr>
        <p:spPr>
          <a:xfrm>
            <a:off x="1011436" y="5013960"/>
            <a:ext cx="3241238" cy="632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6 часов теории + 10 часов практики</a:t>
            </a:r>
            <a:endParaRPr lang="en-US" sz="1550" dirty="0"/>
          </a:p>
        </p:txBody>
      </p:sp>
      <p:sp>
        <p:nvSpPr>
          <p:cNvPr id="9" name="Shape 6"/>
          <p:cNvSpPr/>
          <p:nvPr/>
        </p:nvSpPr>
        <p:spPr>
          <a:xfrm>
            <a:off x="4670822" y="3930968"/>
            <a:ext cx="3682246" cy="1936194"/>
          </a:xfrm>
          <a:prstGeom prst="roundRect">
            <a:avLst>
              <a:gd name="adj" fmla="val 4289"/>
            </a:avLst>
          </a:prstGeom>
          <a:solidFill>
            <a:srgbClr val="FFFDFA"/>
          </a:solidFill>
          <a:ln w="22860">
            <a:solidFill>
              <a:srgbClr val="DDD3BA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4891326" y="4151471"/>
            <a:ext cx="2471738" cy="3089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Формат обучения</a:t>
            </a:r>
            <a:endParaRPr lang="en-US" sz="1900" dirty="0"/>
          </a:p>
        </p:txBody>
      </p:sp>
      <p:sp>
        <p:nvSpPr>
          <p:cNvPr id="11" name="Text 8"/>
          <p:cNvSpPr/>
          <p:nvPr/>
        </p:nvSpPr>
        <p:spPr>
          <a:xfrm>
            <a:off x="4891326" y="4579025"/>
            <a:ext cx="3241238" cy="3163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До 10 человек в группе</a:t>
            </a:r>
            <a:endParaRPr lang="en-US" sz="1550" dirty="0"/>
          </a:p>
        </p:txBody>
      </p:sp>
      <p:sp>
        <p:nvSpPr>
          <p:cNvPr id="12" name="Text 9"/>
          <p:cNvSpPr/>
          <p:nvPr/>
        </p:nvSpPr>
        <p:spPr>
          <a:xfrm>
            <a:off x="4891326" y="5013960"/>
            <a:ext cx="3241238" cy="632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Интенсивная практическая работа</a:t>
            </a:r>
            <a:endParaRPr lang="en-US" sz="1550" dirty="0"/>
          </a:p>
        </p:txBody>
      </p:sp>
      <p:sp>
        <p:nvSpPr>
          <p:cNvPr id="13" name="Shape 10"/>
          <p:cNvSpPr/>
          <p:nvPr/>
        </p:nvSpPr>
        <p:spPr>
          <a:xfrm>
            <a:off x="790932" y="6064806"/>
            <a:ext cx="7562136" cy="1619845"/>
          </a:xfrm>
          <a:prstGeom prst="roundRect">
            <a:avLst>
              <a:gd name="adj" fmla="val 5127"/>
            </a:avLst>
          </a:prstGeom>
          <a:solidFill>
            <a:srgbClr val="FFFDFA"/>
          </a:solidFill>
          <a:ln w="22860">
            <a:solidFill>
              <a:srgbClr val="DDD3BA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1011436" y="6285309"/>
            <a:ext cx="2471738" cy="3089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Инвестиция</a:t>
            </a:r>
            <a:endParaRPr lang="en-US" sz="1900" dirty="0"/>
          </a:p>
        </p:txBody>
      </p:sp>
      <p:sp>
        <p:nvSpPr>
          <p:cNvPr id="15" name="Text 12"/>
          <p:cNvSpPr/>
          <p:nvPr/>
        </p:nvSpPr>
        <p:spPr>
          <a:xfrm>
            <a:off x="1011436" y="6712863"/>
            <a:ext cx="7121128" cy="3163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50" b="1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350 000 ₽</a:t>
            </a:r>
            <a:endParaRPr lang="en-US" sz="1550" dirty="0"/>
          </a:p>
        </p:txBody>
      </p:sp>
      <p:sp>
        <p:nvSpPr>
          <p:cNvPr id="16" name="Text 13"/>
          <p:cNvSpPr/>
          <p:nvPr/>
        </p:nvSpPr>
        <p:spPr>
          <a:xfrm>
            <a:off x="1011436" y="7147798"/>
            <a:ext cx="7121128" cy="3163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За группу с материалами</a:t>
            </a:r>
            <a:endParaRPr lang="en-US" sz="15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96835" y="272891"/>
            <a:ext cx="451592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Углубленная программа обучения</a:t>
            </a:r>
            <a:endParaRPr lang="en-US" sz="1950" dirty="0"/>
          </a:p>
        </p:txBody>
      </p:sp>
      <p:sp>
        <p:nvSpPr>
          <p:cNvPr id="3" name="Text 1"/>
          <p:cNvSpPr/>
          <p:nvPr/>
        </p:nvSpPr>
        <p:spPr>
          <a:xfrm>
            <a:off x="396835" y="622697"/>
            <a:ext cx="2926199" cy="1550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200"/>
              </a:lnSpc>
              <a:buNone/>
            </a:pPr>
            <a:r>
              <a:rPr lang="en-US" sz="95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Расширенная теория — 6 академических часов</a:t>
            </a:r>
            <a:endParaRPr lang="en-US" sz="950" dirty="0"/>
          </a:p>
        </p:txBody>
      </p:sp>
      <p:sp>
        <p:nvSpPr>
          <p:cNvPr id="4" name="Text 2"/>
          <p:cNvSpPr/>
          <p:nvPr/>
        </p:nvSpPr>
        <p:spPr>
          <a:xfrm>
            <a:off x="396835" y="926544"/>
            <a:ext cx="13836729" cy="3969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Продвинутый курс включает все темы базового уровня плюс специализированные модули для решения стратегических задач предприятия. Программа охватывает полный цикл внедрения ИИ — от оптимизации затрат до создания корпоративных систем.</a:t>
            </a:r>
            <a:endParaRPr lang="en-US" sz="950" dirty="0"/>
          </a:p>
        </p:txBody>
      </p:sp>
      <p:sp>
        <p:nvSpPr>
          <p:cNvPr id="5" name="Text 3"/>
          <p:cNvSpPr/>
          <p:nvPr/>
        </p:nvSpPr>
        <p:spPr>
          <a:xfrm>
            <a:off x="396835" y="1524357"/>
            <a:ext cx="6093381" cy="1984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50"/>
              </a:lnSpc>
              <a:buNone/>
            </a:pPr>
            <a:r>
              <a:rPr lang="en-US" sz="950" dirty="0">
                <a:solidFill>
                  <a:srgbClr val="B88E23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Базовые темы</a:t>
            </a:r>
            <a:endParaRPr lang="en-US" sz="950" dirty="0"/>
          </a:p>
        </p:txBody>
      </p:sp>
      <p:sp>
        <p:nvSpPr>
          <p:cNvPr id="6" name="Text 4"/>
          <p:cNvSpPr/>
          <p:nvPr/>
        </p:nvSpPr>
        <p:spPr>
          <a:xfrm>
            <a:off x="396835" y="1812131"/>
            <a:ext cx="6093381" cy="1984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250"/>
              </a:lnSpc>
              <a:buSzPct val="100000"/>
              <a:buChar char="•"/>
            </a:pPr>
            <a:r>
              <a:rPr lang="en-US" sz="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Основы генеративных нейросетей и классификация</a:t>
            </a:r>
            <a:endParaRPr lang="en-US" sz="750" dirty="0"/>
          </a:p>
        </p:txBody>
      </p:sp>
      <p:sp>
        <p:nvSpPr>
          <p:cNvPr id="7" name="Text 5"/>
          <p:cNvSpPr/>
          <p:nvPr/>
        </p:nvSpPr>
        <p:spPr>
          <a:xfrm>
            <a:off x="396835" y="2045256"/>
            <a:ext cx="6093381" cy="1984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250"/>
              </a:lnSpc>
              <a:buSzPct val="100000"/>
              <a:buChar char="•"/>
            </a:pPr>
            <a:r>
              <a:rPr lang="en-US" sz="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История развития и принципы обучения моделей</a:t>
            </a:r>
            <a:endParaRPr lang="en-US" sz="750" dirty="0"/>
          </a:p>
        </p:txBody>
      </p:sp>
      <p:sp>
        <p:nvSpPr>
          <p:cNvPr id="8" name="Text 6"/>
          <p:cNvSpPr/>
          <p:nvPr/>
        </p:nvSpPr>
        <p:spPr>
          <a:xfrm>
            <a:off x="396835" y="2278380"/>
            <a:ext cx="6093381" cy="1984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250"/>
              </a:lnSpc>
              <a:buSzPct val="100000"/>
              <a:buChar char="•"/>
            </a:pPr>
            <a:r>
              <a:rPr lang="en-US" sz="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Промт-инженерия и правила создания эффективных промтов</a:t>
            </a:r>
            <a:endParaRPr lang="en-US" sz="750" dirty="0"/>
          </a:p>
        </p:txBody>
      </p:sp>
      <p:sp>
        <p:nvSpPr>
          <p:cNvPr id="9" name="Text 7"/>
          <p:cNvSpPr/>
          <p:nvPr/>
        </p:nvSpPr>
        <p:spPr>
          <a:xfrm>
            <a:off x="396835" y="2511504"/>
            <a:ext cx="6093381" cy="1984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250"/>
              </a:lnSpc>
              <a:buSzPct val="100000"/>
              <a:buChar char="•"/>
            </a:pPr>
            <a:r>
              <a:rPr lang="en-US" sz="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Основы безопасности при работе с ИИ</a:t>
            </a:r>
            <a:endParaRPr lang="en-US" sz="750" dirty="0"/>
          </a:p>
        </p:txBody>
      </p:sp>
      <p:pic>
        <p:nvPicPr>
          <p:cNvPr id="10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39771" y="1546622"/>
            <a:ext cx="6351151" cy="6351151"/>
          </a:xfrm>
          <a:prstGeom prst="rect">
            <a:avLst/>
          </a:prstGeom>
        </p:spPr>
      </p:pic>
      <p:pic>
        <p:nvPicPr>
          <p:cNvPr id="11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835" y="8120896"/>
            <a:ext cx="496133" cy="595313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992148" y="8220075"/>
            <a:ext cx="1430060" cy="1550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200"/>
              </a:lnSpc>
              <a:buNone/>
            </a:pPr>
            <a:r>
              <a:rPr lang="en-US" sz="9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Оптимизация расходов</a:t>
            </a:r>
            <a:endParaRPr lang="en-US" sz="950" dirty="0"/>
          </a:p>
        </p:txBody>
      </p:sp>
      <p:sp>
        <p:nvSpPr>
          <p:cNvPr id="13" name="Text 9"/>
          <p:cNvSpPr/>
          <p:nvPr/>
        </p:nvSpPr>
        <p:spPr>
          <a:xfrm>
            <a:off x="992148" y="8434626"/>
            <a:ext cx="13241417" cy="1585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250"/>
              </a:lnSpc>
              <a:buNone/>
            </a:pPr>
            <a:r>
              <a:rPr lang="en-US" sz="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Методики увеличения прибыли через применение ИИ-технологий</a:t>
            </a:r>
            <a:endParaRPr lang="en-US" sz="750" dirty="0"/>
          </a:p>
        </p:txBody>
      </p:sp>
      <p:pic>
        <p:nvPicPr>
          <p:cNvPr id="1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835" y="8716208"/>
            <a:ext cx="496133" cy="595313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992148" y="8815388"/>
            <a:ext cx="1674019" cy="1550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200"/>
              </a:lnSpc>
              <a:buNone/>
            </a:pPr>
            <a:r>
              <a:rPr lang="en-US" sz="9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Технологические процессы</a:t>
            </a:r>
            <a:endParaRPr lang="en-US" sz="950" dirty="0"/>
          </a:p>
        </p:txBody>
      </p:sp>
      <p:sp>
        <p:nvSpPr>
          <p:cNvPr id="16" name="Text 11"/>
          <p:cNvSpPr/>
          <p:nvPr/>
        </p:nvSpPr>
        <p:spPr>
          <a:xfrm>
            <a:off x="992148" y="9029938"/>
            <a:ext cx="13241417" cy="1585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250"/>
              </a:lnSpc>
              <a:buNone/>
            </a:pPr>
            <a:r>
              <a:rPr lang="en-US" sz="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Усовершенствование производственных процессов с помощью ИИ</a:t>
            </a:r>
            <a:endParaRPr lang="en-US" sz="750" dirty="0"/>
          </a:p>
        </p:txBody>
      </p:sp>
      <p:pic>
        <p:nvPicPr>
          <p:cNvPr id="17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835" y="9311521"/>
            <a:ext cx="496133" cy="595313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992148" y="9410700"/>
            <a:ext cx="1808321" cy="1550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200"/>
              </a:lnSpc>
              <a:buNone/>
            </a:pPr>
            <a:r>
              <a:rPr lang="en-US" sz="9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Научные и инженерные цели</a:t>
            </a:r>
            <a:endParaRPr lang="en-US" sz="950" dirty="0"/>
          </a:p>
        </p:txBody>
      </p:sp>
      <p:sp>
        <p:nvSpPr>
          <p:cNvPr id="19" name="Text 13"/>
          <p:cNvSpPr/>
          <p:nvPr/>
        </p:nvSpPr>
        <p:spPr>
          <a:xfrm>
            <a:off x="992148" y="9625251"/>
            <a:ext cx="13241417" cy="1585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250"/>
              </a:lnSpc>
              <a:buNone/>
            </a:pPr>
            <a:r>
              <a:rPr lang="en-US" sz="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Применение ИИ в исследованиях и технических расчетах</a:t>
            </a:r>
            <a:endParaRPr lang="en-US" sz="750" dirty="0"/>
          </a:p>
        </p:txBody>
      </p:sp>
      <p:pic>
        <p:nvPicPr>
          <p:cNvPr id="20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835" y="9906833"/>
            <a:ext cx="496133" cy="595313"/>
          </a:xfrm>
          <a:prstGeom prst="rect">
            <a:avLst/>
          </a:prstGeom>
        </p:spPr>
      </p:pic>
      <p:sp>
        <p:nvSpPr>
          <p:cNvPr id="21" name="Text 14"/>
          <p:cNvSpPr/>
          <p:nvPr/>
        </p:nvSpPr>
        <p:spPr>
          <a:xfrm>
            <a:off x="992148" y="10006013"/>
            <a:ext cx="1298615" cy="1550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200"/>
              </a:lnSpc>
              <a:buNone/>
            </a:pPr>
            <a:r>
              <a:rPr lang="en-US" sz="9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Этапы внедрения ИИ</a:t>
            </a:r>
            <a:endParaRPr lang="en-US" sz="950" dirty="0"/>
          </a:p>
        </p:txBody>
      </p:sp>
      <p:sp>
        <p:nvSpPr>
          <p:cNvPr id="22" name="Text 15"/>
          <p:cNvSpPr/>
          <p:nvPr/>
        </p:nvSpPr>
        <p:spPr>
          <a:xfrm>
            <a:off x="992148" y="10220563"/>
            <a:ext cx="13241417" cy="1585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250"/>
              </a:lnSpc>
              <a:buNone/>
            </a:pPr>
            <a:r>
              <a:rPr lang="en-US" sz="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Пошаговая стратегия интеграции на предприятиях</a:t>
            </a:r>
            <a:endParaRPr lang="en-US" sz="750" dirty="0"/>
          </a:p>
        </p:txBody>
      </p:sp>
      <p:pic>
        <p:nvPicPr>
          <p:cNvPr id="23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835" y="10502146"/>
            <a:ext cx="496133" cy="595313"/>
          </a:xfrm>
          <a:prstGeom prst="rect">
            <a:avLst/>
          </a:prstGeom>
        </p:spPr>
      </p:pic>
      <p:sp>
        <p:nvSpPr>
          <p:cNvPr id="24" name="Text 16"/>
          <p:cNvSpPr/>
          <p:nvPr/>
        </p:nvSpPr>
        <p:spPr>
          <a:xfrm>
            <a:off x="992148" y="10601325"/>
            <a:ext cx="1240393" cy="1550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200"/>
              </a:lnSpc>
              <a:buNone/>
            </a:pPr>
            <a:r>
              <a:rPr lang="en-US" sz="9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RAG-системы</a:t>
            </a:r>
            <a:endParaRPr lang="en-US" sz="950" dirty="0"/>
          </a:p>
        </p:txBody>
      </p:sp>
      <p:sp>
        <p:nvSpPr>
          <p:cNvPr id="25" name="Text 17"/>
          <p:cNvSpPr/>
          <p:nvPr/>
        </p:nvSpPr>
        <p:spPr>
          <a:xfrm>
            <a:off x="992148" y="10815876"/>
            <a:ext cx="13241417" cy="1585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250"/>
              </a:lnSpc>
              <a:buNone/>
            </a:pPr>
            <a:r>
              <a:rPr lang="en-US" sz="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Работа с закрытыми контурами и корпоративными данными</a:t>
            </a:r>
            <a:endParaRPr lang="en-US" sz="750" dirty="0"/>
          </a:p>
        </p:txBody>
      </p:sp>
      <p:pic>
        <p:nvPicPr>
          <p:cNvPr id="26" name="Image 6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6835" y="11097458"/>
            <a:ext cx="496133" cy="595313"/>
          </a:xfrm>
          <a:prstGeom prst="rect">
            <a:avLst/>
          </a:prstGeom>
        </p:spPr>
      </p:pic>
      <p:sp>
        <p:nvSpPr>
          <p:cNvPr id="27" name="Text 18"/>
          <p:cNvSpPr/>
          <p:nvPr/>
        </p:nvSpPr>
        <p:spPr>
          <a:xfrm>
            <a:off x="992148" y="11196638"/>
            <a:ext cx="1607701" cy="1550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200"/>
              </a:lnSpc>
              <a:buNone/>
            </a:pPr>
            <a:r>
              <a:rPr lang="en-US" sz="9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Автоматизация процессов</a:t>
            </a:r>
            <a:endParaRPr lang="en-US" sz="950" dirty="0"/>
          </a:p>
        </p:txBody>
      </p:sp>
      <p:sp>
        <p:nvSpPr>
          <p:cNvPr id="28" name="Text 19"/>
          <p:cNvSpPr/>
          <p:nvPr/>
        </p:nvSpPr>
        <p:spPr>
          <a:xfrm>
            <a:off x="992148" y="11411188"/>
            <a:ext cx="13241417" cy="1585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250"/>
              </a:lnSpc>
              <a:buNone/>
            </a:pPr>
            <a:r>
              <a:rPr lang="en-US" sz="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Чат-боты, ассистенты и агенты ИИ для бизнеса</a:t>
            </a:r>
            <a:endParaRPr lang="en-US" sz="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2025-12-25T10:27:12Z</dcterms:created>
  <dcterms:modified xsi:type="dcterms:W3CDTF">2025-12-25T10:27:12Z</dcterms:modified>
</cp:coreProperties>
</file>